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m4a" ContentType="audio/mp4"/>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496" r:id="rId2"/>
    <p:sldId id="477" r:id="rId3"/>
    <p:sldId id="478" r:id="rId4"/>
    <p:sldId id="479" r:id="rId5"/>
    <p:sldId id="497" r:id="rId6"/>
    <p:sldId id="349" r:id="rId7"/>
    <p:sldId id="480" r:id="rId8"/>
    <p:sldId id="481" r:id="rId9"/>
    <p:sldId id="482" r:id="rId10"/>
    <p:sldId id="483" r:id="rId11"/>
    <p:sldId id="484" r:id="rId12"/>
    <p:sldId id="506" r:id="rId13"/>
    <p:sldId id="498" r:id="rId14"/>
    <p:sldId id="467" r:id="rId15"/>
    <p:sldId id="465" r:id="rId16"/>
    <p:sldId id="466" r:id="rId17"/>
    <p:sldId id="468" r:id="rId18"/>
    <p:sldId id="458"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6" d="100"/>
          <a:sy n="66" d="100"/>
        </p:scale>
        <p:origin x="114"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6D49F6-7AD1-A233-C0EF-0A98C2A0E053}"/>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FC69CAC-D563-7DA6-7520-77817C5FEAA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C51464D3-ECA3-5C3D-66EC-A890074D7960}"/>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D2992754-2E4E-D039-FDBD-C88729F47D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405115C-D967-C676-2142-AED5C78B4E1A}"/>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1500069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5F44798-A568-DEBE-E843-7CD16306C19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0FD259A-50A6-FD38-9A9A-8E5098A662DF}"/>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88F4175-3876-71D1-A395-8B940C0A2B70}"/>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98901DB8-53DA-86DF-E995-6AD47B7F871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3A1E0F0-A081-C8BD-FFF7-059FDDB90061}"/>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18753074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EBB8301-0192-EAC0-2411-2F8EFAA973D9}"/>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9B6869F-AB1E-DA5D-2570-E233F5E25A9A}"/>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18F049A-7677-E743-0343-31B875CD0DDE}"/>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5BD746BB-7318-8C73-8A45-8591BC330AD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3604A3E-80BF-FE83-960D-2AF1C558491B}"/>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2235914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20A34-99B3-F8F4-894D-B83398F6D6E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57A9C90-F551-E51F-E79D-4607F2AA147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4CBB8C8-A319-52A7-5AAA-386F54AEA741}"/>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CCF67B90-0448-6A41-DBC1-97BAB44FC24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E87F54-324C-4653-25CF-64AFD9A3AA24}"/>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24449103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335232-1907-DBF1-6692-AF9947B6AA1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123EC67F-DA2D-A013-7314-EE6E5C37F39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1B169597-3713-BF59-7FDE-67807177AF56}"/>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695A2792-3647-561C-2E46-CE9F81D4685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90F4BAA-ABC5-000F-9028-15E62E4E3B56}"/>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4368203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440564-F88B-06BD-CD7B-D4A7C4C4E2F5}"/>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C510D13-27B3-380A-A0FD-9366E6ACAAD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48788A5-2851-94A5-F3AC-6D9ADB892F5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DECBA379-865B-6D0E-97CB-EDEB269E7E14}"/>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C35635C3-D119-B2CA-DB61-C58B32F6A3D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2660EF2-2389-B1BA-20F4-E33E40B17A5B}"/>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10411399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AB56DBF-84DA-1528-54BE-F51F184934C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B032B948-99D8-D932-6005-B72B5D4358F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528D44A7-68AE-7301-F0E2-45CB624BE75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55FCEA59-B144-0620-DEF5-7F0B00309F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507DDEFB-3DFC-4054-3FC5-6F222D0C153D}"/>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6FD978BA-3751-C248-54F5-A88AED528AE6}"/>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8" name="页脚占位符 7">
            <a:extLst>
              <a:ext uri="{FF2B5EF4-FFF2-40B4-BE49-F238E27FC236}">
                <a16:creationId xmlns:a16="http://schemas.microsoft.com/office/drawing/2014/main" id="{1EE6C627-0161-E741-E410-37C067FE62E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C118C46C-15D8-5BBE-B55D-606222675683}"/>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8146663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48217BE-8B3B-0E76-1007-67B35756511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B84C826-A24F-8F8A-E3CD-E1F0D4F1168A}"/>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4" name="页脚占位符 3">
            <a:extLst>
              <a:ext uri="{FF2B5EF4-FFF2-40B4-BE49-F238E27FC236}">
                <a16:creationId xmlns:a16="http://schemas.microsoft.com/office/drawing/2014/main" id="{BCB07FF1-1766-B203-F068-E75791AE46CB}"/>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ADE07FD-2E5F-639C-3F81-68DEC88C4528}"/>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9988699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89CCECE-6941-B605-870D-E4418F882DC7}"/>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3" name="页脚占位符 2">
            <a:extLst>
              <a:ext uri="{FF2B5EF4-FFF2-40B4-BE49-F238E27FC236}">
                <a16:creationId xmlns:a16="http://schemas.microsoft.com/office/drawing/2014/main" id="{22CC836E-81DC-6EB0-D06F-4C54343C96AE}"/>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138B87F-A062-E1CE-13F1-0AE599ABE60D}"/>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8499466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39F403-F53C-5713-47A3-31D3076F787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FE898F4D-9844-AA36-D4B3-665449109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B4625CF9-376B-7479-C8D4-5C809FA2DF2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7119F67-0FD2-8416-E7C6-11E0C871C545}"/>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0CE9F332-8F3C-2D27-7213-EA7523FFA84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7A8DE04-A212-F9F2-111A-7CFED255AE52}"/>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649564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319ABC1-B4E0-BF0C-6023-78DA86C964B5}"/>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6F4CF9F-6ABC-4CD5-27EC-1CBD10BBC7E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216CF7B-1BC7-6560-05B3-CC7402570F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7E016E12-C1EE-5DEF-87FD-724A40111146}"/>
              </a:ext>
            </a:extLst>
          </p:cNvPr>
          <p:cNvSpPr>
            <a:spLocks noGrp="1"/>
          </p:cNvSpPr>
          <p:nvPr>
            <p:ph type="dt" sz="half" idx="10"/>
          </p:nvPr>
        </p:nvSpPr>
        <p:spPr/>
        <p:txBody>
          <a:bodyPr/>
          <a:lstStyle/>
          <a:p>
            <a:fld id="{045DA63E-64CE-494B-8C95-CB0324FA782F}" type="datetimeFigureOut">
              <a:rPr lang="zh-CN" altLang="en-US" smtClean="0"/>
              <a:t>2023/12/21</a:t>
            </a:fld>
            <a:endParaRPr lang="zh-CN" altLang="en-US"/>
          </a:p>
        </p:txBody>
      </p:sp>
      <p:sp>
        <p:nvSpPr>
          <p:cNvPr id="6" name="页脚占位符 5">
            <a:extLst>
              <a:ext uri="{FF2B5EF4-FFF2-40B4-BE49-F238E27FC236}">
                <a16:creationId xmlns:a16="http://schemas.microsoft.com/office/drawing/2014/main" id="{A81F63A1-4B9F-9D22-8E49-6AE3FCF8AAA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E64E15E-3CC3-1B29-1D4F-03E6FE02323C}"/>
              </a:ext>
            </a:extLst>
          </p:cNvPr>
          <p:cNvSpPr>
            <a:spLocks noGrp="1"/>
          </p:cNvSpPr>
          <p:nvPr>
            <p:ph type="sldNum" sz="quarter" idx="12"/>
          </p:nvPr>
        </p:nvSpPr>
        <p:spPr/>
        <p:txBody>
          <a:body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37180783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83B0A5E-FA90-1F6B-FDFF-53A04DC85B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4AA08A36-47E1-1DA1-BB50-D73ED3E1541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C2C50D9-B309-5A89-6E5A-9D8CD393F6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45DA63E-64CE-494B-8C95-CB0324FA782F}" type="datetimeFigureOut">
              <a:rPr lang="zh-CN" altLang="en-US" smtClean="0"/>
              <a:t>2023/12/21</a:t>
            </a:fld>
            <a:endParaRPr lang="zh-CN" altLang="en-US"/>
          </a:p>
        </p:txBody>
      </p:sp>
      <p:sp>
        <p:nvSpPr>
          <p:cNvPr id="5" name="页脚占位符 4">
            <a:extLst>
              <a:ext uri="{FF2B5EF4-FFF2-40B4-BE49-F238E27FC236}">
                <a16:creationId xmlns:a16="http://schemas.microsoft.com/office/drawing/2014/main" id="{691EBA07-C8FB-9DA7-0A9F-379055051D5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C0F11EF8-DC93-DB1C-2C97-AE38879C747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52FE102-5390-4C9F-BCCF-790B73861197}" type="slidenum">
              <a:rPr lang="zh-CN" altLang="en-US" smtClean="0"/>
              <a:t>‹#›</a:t>
            </a:fld>
            <a:endParaRPr lang="zh-CN" altLang="en-US"/>
          </a:p>
        </p:txBody>
      </p:sp>
    </p:spTree>
    <p:extLst>
      <p:ext uri="{BB962C8B-B14F-4D97-AF65-F5344CB8AC3E}">
        <p14:creationId xmlns:p14="http://schemas.microsoft.com/office/powerpoint/2010/main" val="13368281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1.png"/><Relationship Id="rId4" Type="http://schemas.openxmlformats.org/officeDocument/2006/relationships/image" Target="../media/image4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1.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1.png"/></Relationships>
</file>

<file path=ppt/slides/_rels/slide14.xml.rels><?xml version="1.0" encoding="UTF-8" standalone="yes"?>
<Relationships xmlns="http://schemas.openxmlformats.org/package/2006/relationships"><Relationship Id="rId2" Type="http://schemas.openxmlformats.org/officeDocument/2006/relationships/image" Target="../media/image10.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12.emf"/><Relationship Id="rId2" Type="http://schemas.openxmlformats.org/officeDocument/2006/relationships/image" Target="../media/image220.png"/><Relationship Id="rId1" Type="http://schemas.openxmlformats.org/officeDocument/2006/relationships/slideLayout" Target="../slideLayouts/slideLayout2.xml"/><Relationship Id="rId6" Type="http://schemas.openxmlformats.org/officeDocument/2006/relationships/image" Target="../media/image260.png"/><Relationship Id="rId5" Type="http://schemas.openxmlformats.org/officeDocument/2006/relationships/image" Target="../media/image250.png"/><Relationship Id="rId4" Type="http://schemas.openxmlformats.org/officeDocument/2006/relationships/image" Target="../media/image11.emf"/></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1.png"/><Relationship Id="rId5" Type="http://schemas.openxmlformats.org/officeDocument/2006/relationships/image" Target="../media/image3.jpe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audio" Target="../media/media4.m4a"/><Relationship Id="rId7" Type="http://schemas.openxmlformats.org/officeDocument/2006/relationships/image" Target="../media/image1.png"/><Relationship Id="rId2" Type="http://schemas.microsoft.com/office/2007/relationships/media" Target="../media/media4.m4a"/><Relationship Id="rId1" Type="http://schemas.openxmlformats.org/officeDocument/2006/relationships/vmlDrawing" Target="../drawings/vmlDrawing1.vml"/><Relationship Id="rId6" Type="http://schemas.openxmlformats.org/officeDocument/2006/relationships/image" Target="../media/image4.wmf"/><Relationship Id="rId5" Type="http://schemas.openxmlformats.org/officeDocument/2006/relationships/oleObject" Target="../embeddings/oleObject1.bin"/><Relationship Id="rId4"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png"/><Relationship Id="rId5" Type="http://schemas.openxmlformats.org/officeDocument/2006/relationships/image" Target="../media/image6.png"/><Relationship Id="rId4" Type="http://schemas.openxmlformats.org/officeDocument/2006/relationships/image" Target="../media/image5.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png"/><Relationship Id="rId5" Type="http://schemas.openxmlformats.org/officeDocument/2006/relationships/image" Target="../media/image3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80.png"/><Relationship Id="rId5" Type="http://schemas.openxmlformats.org/officeDocument/2006/relationships/image" Target="../media/image370.png"/><Relationship Id="rId4" Type="http://schemas.openxmlformats.org/officeDocument/2006/relationships/image" Target="../media/image36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1.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1.png"/><Relationship Id="rId5" Type="http://schemas.openxmlformats.org/officeDocument/2006/relationships/image" Target="../media/image8.png"/><Relationship Id="rId4" Type="http://schemas.openxmlformats.org/officeDocument/2006/relationships/image" Target="../media/image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2BEB77-F56D-7C7B-5105-99319D6419D6}"/>
              </a:ext>
            </a:extLst>
          </p:cNvPr>
          <p:cNvSpPr>
            <a:spLocks noGrp="1"/>
          </p:cNvSpPr>
          <p:nvPr>
            <p:ph idx="1"/>
          </p:nvPr>
        </p:nvSpPr>
        <p:spPr>
          <a:xfrm>
            <a:off x="259882" y="2454441"/>
            <a:ext cx="11093922" cy="3722521"/>
          </a:xfrm>
        </p:spPr>
        <p:txBody>
          <a:body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zh-CN" altLang="en-US"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实验八   心电信号心率检测方法</a:t>
            </a:r>
            <a:endParaRPr kumimoji="0" lang="en-US" altLang="zh-CN"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a:p>
            <a:endParaRPr lang="zh-CN" altLang="en-US" dirty="0"/>
          </a:p>
        </p:txBody>
      </p:sp>
      <p:pic>
        <p:nvPicPr>
          <p:cNvPr id="2" name="音频 1">
            <a:hlinkClick r:id="" action="ppaction://media"/>
            <a:extLst>
              <a:ext uri="{FF2B5EF4-FFF2-40B4-BE49-F238E27FC236}">
                <a16:creationId xmlns:a16="http://schemas.microsoft.com/office/drawing/2014/main" id="{F584390B-7E72-7D70-7513-CF2B366A1FA5}"/>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558422255"/>
      </p:ext>
    </p:extLst>
  </p:cSld>
  <p:clrMapOvr>
    <a:masterClrMapping/>
  </p:clrMapOvr>
  <mc:AlternateContent xmlns:mc="http://schemas.openxmlformats.org/markup-compatibility/2006" xmlns:p14="http://schemas.microsoft.com/office/powerpoint/2010/main">
    <mc:Choice Requires="p14">
      <p:transition spd="slow" p14:dur="2000" advTm="6516"/>
    </mc:Choice>
    <mc:Fallback xmlns="">
      <p:transition spd="slow" advTm="65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25AA98C5-D9F8-6622-CD9E-30E9377B43FA}"/>
                  </a:ext>
                </a:extLst>
              </p:cNvPr>
              <p:cNvSpPr txBox="1"/>
              <p:nvPr/>
            </p:nvSpPr>
            <p:spPr>
              <a:xfrm>
                <a:off x="998621" y="448089"/>
                <a:ext cx="10724950" cy="1088760"/>
              </a:xfrm>
              <a:prstGeom prst="rect">
                <a:avLst/>
              </a:prstGeom>
              <a:noFill/>
            </p:spPr>
            <p:txBody>
              <a:bodyPr wrap="square">
                <a:spAutoFit/>
              </a:bodyPr>
              <a:lstStyle/>
              <a:p>
                <a:pPr indent="266700" algn="just"/>
                <a:r>
                  <a:rPr lang="zh-CN" altLang="zh-CN" sz="1800" kern="100" dirty="0">
                    <a:effectLst/>
                    <a:latin typeface="Calibri" panose="020F0502020204030204" pitchFamily="34" charset="0"/>
                    <a:ea typeface="宋体" panose="02010600030101010101" pitchFamily="2" charset="-122"/>
                  </a:rPr>
                  <a:t>为了保证方向</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oMath>
                </a14:m>
                <a:r>
                  <a:rPr lang="zh-CN" altLang="zh-CN" sz="1800" kern="100" dirty="0">
                    <a:effectLst/>
                    <a:latin typeface="Calibri" panose="020F0502020204030204" pitchFamily="34" charset="0"/>
                    <a:ea typeface="宋体" panose="02010600030101010101" pitchFamily="2" charset="-122"/>
                  </a:rPr>
                  <a:t>期望信号的正确接收，并且完全抑制其他</a:t>
                </a:r>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J</a:t>
                </a:r>
                <a:r>
                  <a:rPr lang="zh-CN" altLang="zh-CN" sz="1800" kern="100" dirty="0">
                    <a:effectLst/>
                    <a:latin typeface="Calibri" panose="020F0502020204030204" pitchFamily="34" charset="0"/>
                    <a:ea typeface="宋体" panose="02010600030101010101" pitchFamily="2" charset="-122"/>
                  </a:rPr>
                  <a:t>个干扰，由此得到关于权矢量的约束条件：</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r>
                                <a:rPr lang="en-US" altLang="zh-CN" sz="1800" i="1" kern="100">
                                  <a:effectLst/>
                                  <a:latin typeface="Cambria Math" panose="02040503050406030204" pitchFamily="18" charset="0"/>
                                  <a:ea typeface="宋体" panose="02010600030101010101" pitchFamily="2" charset="-122"/>
                                </a:rPr>
                                <m:t>=1</m:t>
                              </m:r>
                            </m:e>
                            <m:e>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𝑖𝑗</m:t>
                                      </m:r>
                                    </m:sub>
                                  </m:sSub>
                                </m:e>
                              </m:d>
                              <m:r>
                                <a:rPr lang="en-US" altLang="zh-CN" sz="1800" i="1" kern="100">
                                  <a:effectLst/>
                                  <a:latin typeface="Cambria Math" panose="02040503050406030204" pitchFamily="18" charset="0"/>
                                  <a:ea typeface="宋体" panose="02010600030101010101" pitchFamily="2" charset="-122"/>
                                </a:rPr>
                                <m:t>=0</m:t>
                              </m:r>
                            </m:e>
                          </m:eqArr>
                        </m:e>
                      </m:d>
                    </m:oMath>
                  </m:oMathPara>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25AA98C5-D9F8-6622-CD9E-30E9377B43FA}"/>
                  </a:ext>
                </a:extLst>
              </p:cNvPr>
              <p:cNvSpPr txBox="1">
                <a:spLocks noRot="1" noChangeAspect="1" noMove="1" noResize="1" noEditPoints="1" noAdjustHandles="1" noChangeArrowheads="1" noChangeShapeType="1" noTextEdit="1"/>
              </p:cNvSpPr>
              <p:nvPr/>
            </p:nvSpPr>
            <p:spPr>
              <a:xfrm>
                <a:off x="998621" y="448089"/>
                <a:ext cx="10724950" cy="1088760"/>
              </a:xfrm>
              <a:prstGeom prst="rect">
                <a:avLst/>
              </a:prstGeom>
              <a:blipFill>
                <a:blip r:embed="rId4"/>
                <a:stretch>
                  <a:fillRect t="-505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04981807-EF13-9BBE-1678-21017EFED27E}"/>
                  </a:ext>
                </a:extLst>
              </p:cNvPr>
              <p:cNvSpPr txBox="1"/>
              <p:nvPr/>
            </p:nvSpPr>
            <p:spPr>
              <a:xfrm>
                <a:off x="1212784" y="2109840"/>
                <a:ext cx="9971772" cy="3571427"/>
              </a:xfrm>
              <a:prstGeom prst="rect">
                <a:avLst/>
              </a:prstGeom>
              <a:noFill/>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rPr>
                  <a:t>因此抑制干扰和噪声应该一同考虑，此时波束形成器最佳权矢量可以描述为</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func>
                        <m:funcPr>
                          <m:ctrlPr>
                            <a:rPr lang="zh-CN" altLang="zh-CN" sz="1800" i="1" kern="100">
                              <a:effectLst/>
                              <a:latin typeface="Cambria Math" panose="02040503050406030204" pitchFamily="18" charset="0"/>
                              <a:ea typeface="Cambria Math" panose="02040503050406030204" pitchFamily="18" charset="0"/>
                            </a:rPr>
                          </m:ctrlPr>
                        </m:funcPr>
                        <m:fName>
                          <m:limLow>
                            <m:limLowPr>
                              <m:ctrlPr>
                                <a:rPr lang="zh-CN" altLang="zh-CN" sz="1800" i="1" kern="100">
                                  <a:effectLst/>
                                  <a:latin typeface="Cambria Math" panose="02040503050406030204" pitchFamily="18" charset="0"/>
                                  <a:ea typeface="Cambria Math" panose="02040503050406030204" pitchFamily="18" charset="0"/>
                                </a:rPr>
                              </m:ctrlPr>
                            </m:limLowPr>
                            <m:e>
                              <m:r>
                                <m:rPr>
                                  <m:sty m:val="p"/>
                                </m:rPr>
                                <a:rPr lang="en-US" altLang="zh-CN" sz="1800" kern="100">
                                  <a:effectLst/>
                                  <a:latin typeface="Cambria Math" panose="02040503050406030204" pitchFamily="18" charset="0"/>
                                  <a:ea typeface="宋体" panose="02010600030101010101" pitchFamily="2" charset="-122"/>
                                </a:rPr>
                                <m:t>min</m:t>
                              </m:r>
                            </m:e>
                            <m:lim>
                              <m:r>
                                <a:rPr lang="en-US" altLang="zh-CN" sz="1800" i="1" kern="100">
                                  <a:effectLst/>
                                  <a:latin typeface="Cambria Math" panose="02040503050406030204" pitchFamily="18" charset="0"/>
                                  <a:ea typeface="宋体" panose="02010600030101010101" pitchFamily="2" charset="-122"/>
                                </a:rPr>
                                <m:t>𝑤</m:t>
                              </m:r>
                            </m:lim>
                          </m:limLow>
                        </m:fName>
                        <m:e>
                          <m:r>
                            <a:rPr lang="en-US" altLang="zh-CN" sz="1800" i="1" kern="100">
                              <a:effectLst/>
                              <a:latin typeface="Cambria Math" panose="02040503050406030204" pitchFamily="18" charset="0"/>
                              <a:ea typeface="宋体" panose="02010600030101010101" pitchFamily="2" charset="-122"/>
                            </a:rPr>
                            <m:t>𝑃</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𝑤</m:t>
                          </m:r>
                          <m:r>
                            <a:rPr lang="en-US" altLang="zh-CN" sz="1800" i="1" kern="100">
                              <a:effectLst/>
                              <a:latin typeface="Cambria Math" panose="02040503050406030204" pitchFamily="18" charset="0"/>
                              <a:ea typeface="宋体" panose="02010600030101010101" pitchFamily="2" charset="-122"/>
                            </a:rPr>
                            <m:t>)</m:t>
                          </m:r>
                        </m:e>
                      </m:func>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𝑠𝑡</m:t>
                      </m:r>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r>
                        <a:rPr lang="en-US" altLang="zh-CN" sz="1800" i="1" kern="100">
                          <a:effectLst/>
                          <a:latin typeface="Cambria Math" panose="02040503050406030204" pitchFamily="18" charset="0"/>
                          <a:ea typeface="宋体" panose="02010600030101010101" pitchFamily="2" charset="-122"/>
                        </a:rPr>
                        <m:t>=1</m:t>
                      </m:r>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Calibri" panose="020F0502020204030204" pitchFamily="34" charset="0"/>
                    <a:ea typeface="宋体" panose="02010600030101010101" pitchFamily="2" charset="-122"/>
                  </a:rPr>
                  <a:t>运用拉格朗日乘子法，构造代价函数</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𝐽</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𝑤</m:t>
                    </m:r>
                    <m:r>
                      <a:rPr lang="en-US" altLang="zh-CN" sz="1800" i="1" kern="100">
                        <a:effectLst/>
                        <a:latin typeface="Cambria Math" panose="02040503050406030204" pitchFamily="18" charset="0"/>
                        <a:ea typeface="宋体" panose="02010600030101010101" pitchFamily="2" charset="-122"/>
                      </a:rPr>
                      <m:t>)</m:t>
                    </m:r>
                  </m:oMath>
                </a14:m>
                <a:r>
                  <a:rPr lang="zh-CN" altLang="zh-CN" sz="1800" kern="100" dirty="0">
                    <a:effectLst/>
                    <a:latin typeface="Calibri" panose="020F0502020204030204" pitchFamily="34" charset="0"/>
                    <a:ea typeface="宋体" panose="02010600030101010101" pitchFamily="2" charset="-122"/>
                  </a:rPr>
                  <a:t>为：</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𝐽</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𝑤</m:t>
                          </m:r>
                        </m:e>
                      </m:d>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𝑅𝑤</m:t>
                      </m:r>
                      <m:r>
                        <a:rPr lang="en-US" altLang="zh-CN" sz="1800" i="1" kern="100">
                          <a:effectLst/>
                          <a:latin typeface="Cambria Math" panose="02040503050406030204" pitchFamily="18" charset="0"/>
                          <a:ea typeface="宋体" panose="02010600030101010101" pitchFamily="2" charset="-122"/>
                        </a:rPr>
                        <m:t>−</m:t>
                      </m:r>
                      <m:r>
                        <a:rPr lang="zh-CN" altLang="en-US" sz="1800" i="1" kern="100" smtClean="0">
                          <a:effectLst/>
                          <a:latin typeface="Cambria Math" panose="02040503050406030204" pitchFamily="18" charset="0"/>
                          <a:ea typeface="宋体" panose="02010600030101010101" pitchFamily="2" charset="-122"/>
                        </a:rPr>
                        <m:t>𝜂</m:t>
                      </m:r>
                      <m:r>
                        <a:rPr lang="en-US" altLang="zh-CN" sz="1800" i="1" kern="100">
                          <a:effectLst/>
                          <a:latin typeface="Cambria Math" panose="02040503050406030204" pitchFamily="18" charset="0"/>
                          <a:ea typeface="宋体" panose="02010600030101010101" pitchFamily="2" charset="-122"/>
                        </a:rPr>
                        <m:t>(1−</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r>
                        <a:rPr lang="en-US" altLang="zh-CN" sz="1800" i="1"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Calibri" panose="020F0502020204030204" pitchFamily="34" charset="0"/>
                    <a:ea typeface="宋体" panose="02010600030101010101" pitchFamily="2" charset="-122"/>
                  </a:rPr>
                  <a:t>可以解得</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𝑤</m:t>
                      </m:r>
                      <m:r>
                        <a:rPr lang="en-US" altLang="zh-CN" sz="1800" i="1" kern="100">
                          <a:effectLst/>
                          <a:latin typeface="Cambria Math" panose="02040503050406030204" pitchFamily="18" charset="0"/>
                          <a:ea typeface="宋体" panose="02010600030101010101" pitchFamily="2" charset="-122"/>
                        </a:rPr>
                        <m:t>=</m:t>
                      </m:r>
                      <m:r>
                        <a:rPr lang="zh-CN" altLang="en-US" i="1" kern="100">
                          <a:latin typeface="Cambria Math" panose="02040503050406030204" pitchFamily="18" charset="0"/>
                          <a:ea typeface="宋体" panose="02010600030101010101" pitchFamily="2" charset="-122"/>
                        </a:rPr>
                        <m:t>𝜂</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𝑅</m:t>
                          </m:r>
                        </m:e>
                        <m:sup>
                          <m:r>
                            <a:rPr lang="en-US" altLang="zh-CN" sz="1800" i="1" kern="100">
                              <a:effectLst/>
                              <a:latin typeface="Cambria Math" panose="02040503050406030204" pitchFamily="18" charset="0"/>
                              <a:ea typeface="宋体" panose="02010600030101010101" pitchFamily="2" charset="-122"/>
                            </a:rPr>
                            <m:t>−1</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Calibri" panose="020F0502020204030204" pitchFamily="34" charset="0"/>
                    <a:ea typeface="宋体" panose="02010600030101010101" pitchFamily="2" charset="-122"/>
                  </a:rPr>
                  <a:t>两端取共轭转置，并且右乘</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oMath>
                </a14:m>
                <a:r>
                  <a:rPr lang="zh-CN" altLang="zh-CN" sz="1800" kern="100" dirty="0">
                    <a:effectLst/>
                    <a:latin typeface="Calibri" panose="020F0502020204030204" pitchFamily="34" charset="0"/>
                    <a:ea typeface="宋体" panose="02010600030101010101" pitchFamily="2" charset="-122"/>
                  </a:rPr>
                  <a:t>，同时注意到约束条件</a:t>
                </a:r>
                <a14:m>
                  <m:oMath xmlns:m="http://schemas.openxmlformats.org/officeDocument/2006/math">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r>
                      <a:rPr lang="en-US" altLang="zh-CN" sz="1800" i="1" kern="100">
                        <a:effectLst/>
                        <a:latin typeface="Cambria Math" panose="02040503050406030204" pitchFamily="18" charset="0"/>
                        <a:ea typeface="宋体" panose="02010600030101010101" pitchFamily="2" charset="-122"/>
                      </a:rPr>
                      <m:t>=1</m:t>
                    </m:r>
                  </m:oMath>
                </a14:m>
                <a:r>
                  <a:rPr lang="zh-CN" altLang="zh-CN" sz="1800" kern="100" dirty="0">
                    <a:effectLst/>
                    <a:latin typeface="Calibri" panose="020F0502020204030204" pitchFamily="34" charset="0"/>
                    <a:ea typeface="宋体" panose="02010600030101010101" pitchFamily="2" charset="-122"/>
                  </a:rPr>
                  <a:t>，可以得到</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zh-CN" altLang="en-US" i="1" kern="100">
                          <a:latin typeface="Cambria Math" panose="02040503050406030204" pitchFamily="18" charset="0"/>
                          <a:ea typeface="宋体" panose="02010600030101010101" pitchFamily="2" charset="-122"/>
                        </a:rPr>
                        <m:t>𝜂</m:t>
                      </m:r>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r>
                            <a:rPr lang="en-US" altLang="zh-CN" sz="1800" i="1" kern="100">
                              <a:effectLst/>
                              <a:latin typeface="Cambria Math" panose="02040503050406030204" pitchFamily="18" charset="0"/>
                              <a:ea typeface="宋体" panose="02010600030101010101" pitchFamily="2" charset="-122"/>
                            </a:rPr>
                            <m:t>1</m:t>
                          </m:r>
                        </m:num>
                        <m:den>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e>
                            <m:sup>
                              <m:r>
                                <a:rPr lang="en-US" altLang="zh-CN" sz="1800" i="1" kern="100">
                                  <a:effectLst/>
                                  <a:latin typeface="Cambria Math" panose="02040503050406030204" pitchFamily="18" charset="0"/>
                                  <a:ea typeface="宋体" panose="02010600030101010101" pitchFamily="2" charset="-122"/>
                                </a:rPr>
                                <m:t>𝐻</m:t>
                              </m:r>
                            </m:sup>
                          </m:sSup>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𝑅</m:t>
                                  </m:r>
                                </m:e>
                                <m:sup>
                                  <m:r>
                                    <a:rPr lang="en-US" altLang="zh-CN" sz="1800" i="1" kern="100">
                                      <a:effectLst/>
                                      <a:latin typeface="Cambria Math" panose="02040503050406030204" pitchFamily="18" charset="0"/>
                                      <a:ea typeface="宋体" panose="02010600030101010101" pitchFamily="2" charset="-122"/>
                                    </a:rPr>
                                    <m:t>−1</m:t>
                                  </m:r>
                                </m:sup>
                              </m:sSup>
                              <m:r>
                                <a:rPr lang="en-US" altLang="zh-CN" sz="1800" i="1" kern="100">
                                  <a:effectLst/>
                                  <a:latin typeface="Cambria Math" panose="02040503050406030204" pitchFamily="18" charset="0"/>
                                  <a:ea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den>
                      </m:f>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Calibri" panose="020F0502020204030204" pitchFamily="34" charset="0"/>
                    <a:ea typeface="宋体" panose="02010600030101010101" pitchFamily="2" charset="-122"/>
                  </a:rPr>
                  <a:t>最终解得权矢量为</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𝑤</m:t>
                      </m:r>
                      <m:r>
                        <a:rPr lang="en-US" altLang="zh-CN" sz="1800" i="1" kern="100">
                          <a:effectLst/>
                          <a:latin typeface="Cambria Math" panose="02040503050406030204" pitchFamily="18" charset="0"/>
                          <a:ea typeface="宋体" panose="02010600030101010101" pitchFamily="2" charset="-122"/>
                        </a:rPr>
                        <m:t>=</m:t>
                      </m:r>
                      <m:f>
                        <m:fPr>
                          <m:ctrlPr>
                            <a:rPr lang="zh-CN" altLang="zh-CN" sz="1800" i="1" kern="100">
                              <a:effectLst/>
                              <a:latin typeface="Cambria Math" panose="02040503050406030204" pitchFamily="18" charset="0"/>
                              <a:ea typeface="Cambria Math" panose="02040503050406030204" pitchFamily="18" charset="0"/>
                            </a:rPr>
                          </m:ctrlPr>
                        </m:fPr>
                        <m:num>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𝑅</m:t>
                              </m:r>
                            </m:e>
                            <m:sup>
                              <m:r>
                                <a:rPr lang="en-US" altLang="zh-CN" sz="1800" i="1" kern="100">
                                  <a:effectLst/>
                                  <a:latin typeface="Cambria Math" panose="02040503050406030204" pitchFamily="18" charset="0"/>
                                  <a:ea typeface="宋体" panose="02010600030101010101" pitchFamily="2" charset="-122"/>
                                </a:rPr>
                                <m:t>−1</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num>
                        <m:den>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e>
                            <m:sup>
                              <m:r>
                                <a:rPr lang="en-US" altLang="zh-CN" sz="1800" i="1" kern="100">
                                  <a:effectLst/>
                                  <a:latin typeface="Cambria Math" panose="02040503050406030204" pitchFamily="18" charset="0"/>
                                  <a:ea typeface="宋体" panose="02010600030101010101" pitchFamily="2" charset="-122"/>
                                </a:rPr>
                                <m:t>𝐻</m:t>
                              </m:r>
                            </m:sup>
                          </m:sSup>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𝑅</m:t>
                                  </m:r>
                                </m:e>
                                <m:sup>
                                  <m:r>
                                    <a:rPr lang="en-US" altLang="zh-CN" sz="1800" i="1" kern="100">
                                      <a:effectLst/>
                                      <a:latin typeface="Cambria Math" panose="02040503050406030204" pitchFamily="18" charset="0"/>
                                      <a:ea typeface="宋体" panose="02010600030101010101" pitchFamily="2" charset="-122"/>
                                    </a:rPr>
                                    <m:t>−1</m:t>
                                  </m:r>
                                </m:sup>
                              </m:sSup>
                              <m:r>
                                <a:rPr lang="en-US" altLang="zh-CN" sz="1800" i="1" kern="100">
                                  <a:effectLst/>
                                  <a:latin typeface="Cambria Math" panose="02040503050406030204" pitchFamily="18" charset="0"/>
                                  <a:ea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den>
                      </m:f>
                    </m:oMath>
                  </m:oMathPara>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7" name="文本框 6">
                <a:extLst>
                  <a:ext uri="{FF2B5EF4-FFF2-40B4-BE49-F238E27FC236}">
                    <a16:creationId xmlns:a16="http://schemas.microsoft.com/office/drawing/2014/main" id="{04981807-EF13-9BBE-1678-21017EFED27E}"/>
                  </a:ext>
                </a:extLst>
              </p:cNvPr>
              <p:cNvSpPr txBox="1">
                <a:spLocks noRot="1" noChangeAspect="1" noMove="1" noResize="1" noEditPoints="1" noAdjustHandles="1" noChangeArrowheads="1" noChangeShapeType="1" noTextEdit="1"/>
              </p:cNvSpPr>
              <p:nvPr/>
            </p:nvSpPr>
            <p:spPr>
              <a:xfrm>
                <a:off x="1212784" y="2109840"/>
                <a:ext cx="9971772" cy="3571427"/>
              </a:xfrm>
              <a:prstGeom prst="rect">
                <a:avLst/>
              </a:prstGeom>
              <a:blipFill>
                <a:blip r:embed="rId5"/>
                <a:stretch>
                  <a:fillRect l="-550" t="-119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D7F450F-6219-AE5F-6B5D-81F3B098DD5E}"/>
                  </a:ext>
                </a:extLst>
              </p:cNvPr>
              <p:cNvSpPr txBox="1"/>
              <p:nvPr/>
            </p:nvSpPr>
            <p:spPr>
              <a:xfrm>
                <a:off x="1212783" y="5931092"/>
                <a:ext cx="10039149" cy="369332"/>
              </a:xfrm>
              <a:prstGeom prst="rect">
                <a:avLst/>
              </a:prstGeom>
              <a:noFill/>
            </p:spPr>
            <p:txBody>
              <a:bodyPr wrap="square">
                <a:spAutoFit/>
              </a:bodyPr>
              <a:lstStyle/>
              <a:p>
                <a:pPr algn="just"/>
                <a:r>
                  <a:rPr lang="zh-CN" altLang="zh-CN" sz="1800" kern="100" dirty="0">
                    <a:effectLst/>
                    <a:latin typeface="Calibri" panose="020F0502020204030204" pitchFamily="34" charset="0"/>
                    <a:ea typeface="宋体" panose="02010600030101010101" pitchFamily="2" charset="-122"/>
                  </a:rPr>
                  <a:t>该权矢量可以</a:t>
                </a:r>
                <a:r>
                  <a:rPr lang="zh-CN" altLang="en-US" sz="1800" kern="100" dirty="0">
                    <a:effectLst/>
                    <a:latin typeface="Calibri" panose="020F0502020204030204" pitchFamily="34" charset="0"/>
                    <a:ea typeface="宋体" panose="02010600030101010101" pitchFamily="2" charset="-122"/>
                  </a:rPr>
                  <a:t>使</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𝑎</m:t>
                    </m:r>
                    <m:d>
                      <m:dPr>
                        <m:ctrlPr>
                          <a:rPr lang="zh-CN" altLang="zh-CN" sz="1800" i="1" kern="100">
                            <a:effectLst/>
                            <a:latin typeface="Cambria Math" panose="02040503050406030204" pitchFamily="18" charset="0"/>
                            <a:ea typeface="Cambria Math" panose="02040503050406030204" pitchFamily="18" charset="0"/>
                          </a:rPr>
                        </m:ctrlPr>
                      </m:d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e>
                    </m:d>
                  </m:oMath>
                </a14:m>
                <a:r>
                  <a:rPr lang="zh-CN" altLang="zh-CN" sz="1800" kern="100" dirty="0">
                    <a:effectLst/>
                    <a:latin typeface="Calibri" panose="020F0502020204030204" pitchFamily="34" charset="0"/>
                    <a:ea typeface="宋体" panose="02010600030101010101" pitchFamily="2" charset="-122"/>
                  </a:rPr>
                  <a:t>对应方向的信号通过，其余方向的信号和噪声最大程度的</a:t>
                </a:r>
                <a:r>
                  <a:rPr lang="zh-CN" altLang="en-US" kern="100" dirty="0">
                    <a:latin typeface="Calibri" panose="020F0502020204030204" pitchFamily="34" charset="0"/>
                    <a:ea typeface="宋体" panose="02010600030101010101" pitchFamily="2" charset="-122"/>
                  </a:rPr>
                  <a:t>抑</a:t>
                </a:r>
                <a:r>
                  <a:rPr lang="zh-CN" altLang="zh-CN" sz="1800" kern="100" dirty="0">
                    <a:effectLst/>
                    <a:latin typeface="Calibri" panose="020F0502020204030204" pitchFamily="34" charset="0"/>
                    <a:ea typeface="宋体" panose="02010600030101010101" pitchFamily="2" charset="-122"/>
                  </a:rPr>
                  <a:t>制。</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9" name="文本框 8">
                <a:extLst>
                  <a:ext uri="{FF2B5EF4-FFF2-40B4-BE49-F238E27FC236}">
                    <a16:creationId xmlns:a16="http://schemas.microsoft.com/office/drawing/2014/main" id="{5D7F450F-6219-AE5F-6B5D-81F3B098DD5E}"/>
                  </a:ext>
                </a:extLst>
              </p:cNvPr>
              <p:cNvSpPr txBox="1">
                <a:spLocks noRot="1" noChangeAspect="1" noMove="1" noResize="1" noEditPoints="1" noAdjustHandles="1" noChangeArrowheads="1" noChangeShapeType="1" noTextEdit="1"/>
              </p:cNvSpPr>
              <p:nvPr/>
            </p:nvSpPr>
            <p:spPr>
              <a:xfrm>
                <a:off x="1212783" y="5931092"/>
                <a:ext cx="10039149" cy="369332"/>
              </a:xfrm>
              <a:prstGeom prst="rect">
                <a:avLst/>
              </a:prstGeom>
              <a:blipFill>
                <a:blip r:embed="rId6"/>
                <a:stretch>
                  <a:fillRect l="-546" t="-13115" b="-21311"/>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9EFBF5AD-B4EA-E8E7-0431-FDC23CE3CA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221362970"/>
      </p:ext>
    </p:extLst>
  </p:cSld>
  <p:clrMapOvr>
    <a:masterClrMapping/>
  </p:clrMapOvr>
  <mc:AlternateContent xmlns:mc="http://schemas.openxmlformats.org/markup-compatibility/2006" xmlns:p14="http://schemas.microsoft.com/office/powerpoint/2010/main">
    <mc:Choice Requires="p14">
      <p:transition spd="slow" p14:dur="2000" advTm="157944"/>
    </mc:Choice>
    <mc:Fallback xmlns="">
      <p:transition spd="slow" advTm="1579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45B06A1-EF70-701B-F93B-814D6151604B}"/>
                  </a:ext>
                </a:extLst>
              </p:cNvPr>
              <p:cNvSpPr txBox="1"/>
              <p:nvPr/>
            </p:nvSpPr>
            <p:spPr>
              <a:xfrm>
                <a:off x="240631" y="192506"/>
                <a:ext cx="11656193" cy="6430222"/>
              </a:xfrm>
              <a:prstGeom prst="rect">
                <a:avLst/>
              </a:prstGeom>
              <a:noFill/>
            </p:spPr>
            <p:txBody>
              <a:bodyPr wrap="square">
                <a:spAutoFit/>
              </a:bodyPr>
              <a:lstStyle/>
              <a:p>
                <a:pPr indent="266700" algn="just"/>
                <a:r>
                  <a:rPr lang="zh-CN" altLang="en-US" sz="2400" b="1" kern="100" dirty="0">
                    <a:latin typeface="Calibri" panose="020F0502020204030204" pitchFamily="34" charset="0"/>
                    <a:ea typeface="宋体" panose="02010600030101010101" pitchFamily="2" charset="-122"/>
                  </a:rPr>
                  <a:t>传感器均匀排布的天线接收到空间中两个同频相位不一样的正弦信号，要求设计一个空域滤波器，提取其中一路信号同时抑制另外一路信号。</a:t>
                </a:r>
                <a:r>
                  <a:rPr lang="zh-CN" altLang="zh-CN" sz="2400" b="1" kern="100" dirty="0">
                    <a:solidFill>
                      <a:srgbClr val="0000FF"/>
                    </a:solidFill>
                    <a:effectLst/>
                    <a:latin typeface="Calibri" panose="020F0502020204030204" pitchFamily="34" charset="0"/>
                    <a:ea typeface="宋体" panose="02010600030101010101" pitchFamily="2" charset="-122"/>
                  </a:rPr>
                  <a:t>假设一个均匀线阵有</a:t>
                </a:r>
                <a:r>
                  <a:rPr lang="en-US" altLang="zh-CN" sz="2400" b="1"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12</a:t>
                </a:r>
                <a:r>
                  <a:rPr lang="zh-CN" altLang="zh-CN" sz="2400" b="1" kern="100" dirty="0">
                    <a:solidFill>
                      <a:srgbClr val="0000FF"/>
                    </a:solidFill>
                    <a:effectLst/>
                    <a:latin typeface="Calibri" panose="020F0502020204030204" pitchFamily="34" charset="0"/>
                    <a:ea typeface="宋体" panose="02010600030101010101" pitchFamily="2" charset="-122"/>
                  </a:rPr>
                  <a:t>阵元，</a:t>
                </a:r>
                <a14:m>
                  <m:oMath xmlns:m="http://schemas.openxmlformats.org/officeDocument/2006/math">
                    <m:f>
                      <m:fPr>
                        <m:ctrlPr>
                          <a:rPr lang="zh-CN" altLang="zh-CN" sz="2400" b="1" i="1" kern="100">
                            <a:solidFill>
                              <a:srgbClr val="0000FF"/>
                            </a:solidFill>
                            <a:effectLst/>
                            <a:latin typeface="Cambria Math" panose="02040503050406030204" pitchFamily="18" charset="0"/>
                            <a:ea typeface="Cambria Math" panose="02040503050406030204" pitchFamily="18" charset="0"/>
                          </a:rPr>
                        </m:ctrlPr>
                      </m:fPr>
                      <m:num>
                        <m:r>
                          <a:rPr lang="en-US" altLang="zh-CN" sz="2400" b="1" i="1" kern="100">
                            <a:solidFill>
                              <a:srgbClr val="0000FF"/>
                            </a:solidFill>
                            <a:effectLst/>
                            <a:latin typeface="Cambria Math" panose="02040503050406030204" pitchFamily="18" charset="0"/>
                            <a:ea typeface="宋体" panose="02010600030101010101" pitchFamily="2" charset="-122"/>
                          </a:rPr>
                          <m:t>𝝀</m:t>
                        </m:r>
                      </m:num>
                      <m:den>
                        <m:r>
                          <a:rPr lang="en-US" altLang="zh-CN" sz="2400" b="1" i="1" kern="100">
                            <a:solidFill>
                              <a:srgbClr val="0000FF"/>
                            </a:solidFill>
                            <a:effectLst/>
                            <a:latin typeface="Cambria Math" panose="02040503050406030204" pitchFamily="18" charset="0"/>
                            <a:ea typeface="宋体" panose="02010600030101010101" pitchFamily="2" charset="-122"/>
                          </a:rPr>
                          <m:t>𝟐</m:t>
                        </m:r>
                      </m:den>
                    </m:f>
                  </m:oMath>
                </a14:m>
                <a:r>
                  <a:rPr lang="zh-CN" altLang="zh-CN" sz="2400" b="1" kern="100" dirty="0">
                    <a:solidFill>
                      <a:srgbClr val="0000FF"/>
                    </a:solidFill>
                    <a:effectLst/>
                    <a:latin typeface="Calibri" panose="020F0502020204030204" pitchFamily="34" charset="0"/>
                    <a:ea typeface="宋体" panose="02010600030101010101" pitchFamily="2" charset="-122"/>
                  </a:rPr>
                  <a:t>布阵；取</a:t>
                </a:r>
                <a:r>
                  <a:rPr lang="en-US" altLang="zh-CN" sz="2400" b="1"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100</a:t>
                </a:r>
                <a:r>
                  <a:rPr lang="zh-CN" altLang="zh-CN" sz="2400" b="1" kern="100" dirty="0">
                    <a:solidFill>
                      <a:srgbClr val="0000FF"/>
                    </a:solidFill>
                    <a:effectLst/>
                    <a:latin typeface="Calibri" panose="020F0502020204030204" pitchFamily="34" charset="0"/>
                    <a:ea typeface="宋体" panose="02010600030101010101" pitchFamily="2" charset="-122"/>
                  </a:rPr>
                  <a:t>个快拍估计协方差矩阵</a:t>
                </a:r>
                <a14:m>
                  <m:oMath xmlns:m="http://schemas.openxmlformats.org/officeDocument/2006/math">
                    <m:r>
                      <a:rPr lang="en-US" altLang="zh-CN" sz="2400" b="1" i="1" kern="100">
                        <a:solidFill>
                          <a:srgbClr val="0000FF"/>
                        </a:solidFill>
                        <a:effectLst/>
                        <a:latin typeface="Cambria Math" panose="02040503050406030204" pitchFamily="18" charset="0"/>
                        <a:ea typeface="宋体" panose="02010600030101010101" pitchFamily="2" charset="-122"/>
                      </a:rPr>
                      <m:t>𝑹</m:t>
                    </m:r>
                  </m:oMath>
                </a14:m>
                <a:r>
                  <a:rPr lang="zh-CN" altLang="zh-CN" sz="2400" b="1" kern="100" dirty="0">
                    <a:solidFill>
                      <a:srgbClr val="0000FF"/>
                    </a:solidFill>
                    <a:effectLst/>
                    <a:latin typeface="Calibri" panose="020F0502020204030204" pitchFamily="34" charset="0"/>
                    <a:ea typeface="宋体" panose="02010600030101010101" pitchFamily="2" charset="-122"/>
                  </a:rPr>
                  <a:t>，两个信号为同频信号相位不同的信号</a:t>
                </a:r>
                <a:r>
                  <a:rPr lang="zh-CN" altLang="en-US" sz="2400" b="1" kern="100" dirty="0">
                    <a:solidFill>
                      <a:srgbClr val="0000FF"/>
                    </a:solidFill>
                    <a:effectLst/>
                    <a:latin typeface="Calibri" panose="020F0502020204030204" pitchFamily="34" charset="0"/>
                    <a:ea typeface="宋体" panose="02010600030101010101" pitchFamily="2" charset="-122"/>
                  </a:rPr>
                  <a:t>（一个正弦，一个余弦，两者频率相同）</a:t>
                </a:r>
                <a:r>
                  <a:rPr lang="zh-CN" altLang="zh-CN" sz="2400" b="1" kern="100" dirty="0">
                    <a:solidFill>
                      <a:srgbClr val="0000FF"/>
                    </a:solidFill>
                    <a:effectLst/>
                    <a:latin typeface="Calibri" panose="020F0502020204030204" pitchFamily="34" charset="0"/>
                    <a:ea typeface="宋体" panose="02010600030101010101" pitchFamily="2" charset="-122"/>
                  </a:rPr>
                  <a:t>，其中期望信号的入射方向为</a:t>
                </a:r>
                <a:r>
                  <a:rPr lang="en-US" altLang="zh-CN" sz="2400" b="1"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30</a:t>
                </a:r>
                <a:r>
                  <a:rPr lang="zh-CN" altLang="zh-CN" sz="2400" b="1" kern="100" baseline="30000" dirty="0">
                    <a:solidFill>
                      <a:srgbClr val="0000FF"/>
                    </a:solidFill>
                    <a:effectLst/>
                    <a:latin typeface="Calibri" panose="020F0502020204030204" pitchFamily="34" charset="0"/>
                    <a:ea typeface="宋体" panose="02010600030101010101" pitchFamily="2" charset="-122"/>
                  </a:rPr>
                  <a:t>。</a:t>
                </a:r>
                <a:r>
                  <a:rPr lang="zh-CN" altLang="zh-CN" sz="2400" b="1" kern="100" dirty="0">
                    <a:solidFill>
                      <a:srgbClr val="0000FF"/>
                    </a:solidFill>
                    <a:effectLst/>
                    <a:latin typeface="Calibri" panose="020F0502020204030204" pitchFamily="34" charset="0"/>
                    <a:ea typeface="宋体" panose="02010600030101010101" pitchFamily="2" charset="-122"/>
                  </a:rPr>
                  <a:t>，干扰信号的入射方向为</a:t>
                </a:r>
                <a:r>
                  <a:rPr lang="en-US" altLang="zh-CN" sz="2400" b="1" kern="100" dirty="0">
                    <a:solidFill>
                      <a:srgbClr val="0000FF"/>
                    </a:solidFill>
                    <a:effectLst/>
                    <a:latin typeface="Calibri" panose="020F0502020204030204" pitchFamily="34" charset="0"/>
                    <a:ea typeface="宋体" panose="02010600030101010101" pitchFamily="2" charset="-122"/>
                    <a:cs typeface="Times New Roman" panose="02020603050405020304" pitchFamily="18" charset="0"/>
                  </a:rPr>
                  <a:t>20</a:t>
                </a:r>
                <a:r>
                  <a:rPr lang="zh-CN" altLang="zh-CN" sz="2400" b="1" kern="100" baseline="30000" dirty="0">
                    <a:solidFill>
                      <a:srgbClr val="0000FF"/>
                    </a:solidFill>
                    <a:effectLst/>
                    <a:latin typeface="Calibri" panose="020F0502020204030204" pitchFamily="34" charset="0"/>
                    <a:ea typeface="宋体" panose="02010600030101010101" pitchFamily="2" charset="-122"/>
                  </a:rPr>
                  <a:t>。</a:t>
                </a:r>
                <a:r>
                  <a:rPr lang="zh-CN" altLang="zh-CN" sz="2400" b="1" kern="100" dirty="0">
                    <a:solidFill>
                      <a:srgbClr val="0000FF"/>
                    </a:solidFill>
                    <a:effectLst/>
                    <a:latin typeface="Calibri" panose="020F0502020204030204" pitchFamily="34" charset="0"/>
                    <a:ea typeface="宋体" panose="02010600030101010101" pitchFamily="2" charset="-122"/>
                  </a:rPr>
                  <a:t>，实验结果如下：</a:t>
                </a:r>
                <a:endParaRPr lang="en-US" altLang="zh-CN" sz="2400" b="1" kern="100" dirty="0">
                  <a:solidFill>
                    <a:srgbClr val="0000FF"/>
                  </a:solidFill>
                  <a:effectLst/>
                  <a:latin typeface="Calibri" panose="020F0502020204030204" pitchFamily="34" charset="0"/>
                  <a:ea typeface="宋体" panose="02010600030101010101" pitchFamily="2" charset="-122"/>
                </a:endParaRPr>
              </a:p>
              <a:p>
                <a:pPr lvl="0" algn="just">
                  <a:lnSpc>
                    <a:spcPct val="200000"/>
                  </a:lnSpc>
                  <a:tabLst>
                    <a:tab pos="198120" algn="l"/>
                  </a:tabLst>
                </a:pPr>
                <a:r>
                  <a:rPr lang="en-US" altLang="zh-CN" sz="2400" kern="100" dirty="0">
                    <a:effectLst/>
                    <a:latin typeface="Calibri" panose="020F0502020204030204" pitchFamily="34" charset="0"/>
                    <a:ea typeface="宋体" panose="02010600030101010101" pitchFamily="2" charset="-122"/>
                  </a:rPr>
                  <a:t>1</a:t>
                </a:r>
                <a:r>
                  <a:rPr lang="zh-CN" altLang="en-US" sz="2400" kern="100" dirty="0">
                    <a:effectLst/>
                    <a:latin typeface="Calibri" panose="020F0502020204030204" pitchFamily="34" charset="0"/>
                    <a:ea typeface="宋体" panose="02010600030101010101" pitchFamily="2" charset="-122"/>
                  </a:rPr>
                  <a:t>）</a:t>
                </a:r>
                <a:r>
                  <a:rPr lang="zh-CN" altLang="zh-CN" sz="2400" kern="100" dirty="0">
                    <a:effectLst/>
                    <a:latin typeface="Calibri" panose="020F0502020204030204" pitchFamily="34" charset="0"/>
                    <a:ea typeface="宋体" panose="02010600030101010101" pitchFamily="2" charset="-122"/>
                  </a:rPr>
                  <a:t>写出天线的接收信号模型</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2400" kern="100" dirty="0">
                    <a:effectLst/>
                    <a:latin typeface="Calibri" panose="020F0502020204030204" pitchFamily="34" charset="0"/>
                    <a:ea typeface="宋体" panose="02010600030101010101" pitchFamily="2" charset="-122"/>
                  </a:rPr>
                  <a:t>矩阵形式</a:t>
                </a:r>
                <a:r>
                  <a:rPr lang="en-US" altLang="zh-CN" sz="2400" kern="100" dirty="0">
                    <a:effectLst/>
                    <a:latin typeface="Calibri" panose="020F0502020204030204" pitchFamily="34" charset="0"/>
                    <a:ea typeface="宋体" panose="02010600030101010101" pitchFamily="2" charset="-122"/>
                    <a:cs typeface="Times New Roman" panose="02020603050405020304" pitchFamily="18" charset="0"/>
                  </a:rPr>
                  <a:t>)</a:t>
                </a:r>
                <a:endParaRPr lang="zh-CN" altLang="zh-CN" sz="2400" kern="100" dirty="0">
                  <a:effectLst/>
                  <a:latin typeface="Times New Roman" panose="02020603050405020304" pitchFamily="18" charset="0"/>
                  <a:ea typeface="宋体" panose="02010600030101010101" pitchFamily="2" charset="-122"/>
                </a:endParaRPr>
              </a:p>
              <a:p>
                <a:pPr lvl="0" algn="just">
                  <a:lnSpc>
                    <a:spcPct val="200000"/>
                  </a:lnSpc>
                  <a:tabLst>
                    <a:tab pos="198120" algn="l"/>
                  </a:tabLst>
                </a:pPr>
                <a:r>
                  <a:rPr lang="en-US" altLang="zh-CN" sz="2400" kern="100" dirty="0">
                    <a:effectLst/>
                    <a:latin typeface="Calibri" panose="020F0502020204030204" pitchFamily="34" charset="0"/>
                    <a:ea typeface="宋体" panose="02010600030101010101" pitchFamily="2" charset="-122"/>
                  </a:rPr>
                  <a:t>2</a:t>
                </a:r>
                <a:r>
                  <a:rPr lang="zh-CN" altLang="en-US" sz="2400" kern="100" dirty="0">
                    <a:effectLst/>
                    <a:latin typeface="Calibri" panose="020F0502020204030204" pitchFamily="34" charset="0"/>
                    <a:ea typeface="宋体" panose="02010600030101010101" pitchFamily="2" charset="-122"/>
                  </a:rPr>
                  <a:t>）</a:t>
                </a:r>
                <a:r>
                  <a:rPr lang="zh-CN" altLang="zh-CN" sz="2400" kern="100" dirty="0">
                    <a:effectLst/>
                    <a:latin typeface="Calibri" panose="020F0502020204030204" pitchFamily="34" charset="0"/>
                    <a:ea typeface="宋体" panose="02010600030101010101" pitchFamily="2" charset="-122"/>
                  </a:rPr>
                  <a:t>设计空域滤波器权矢量</a:t>
                </a:r>
                <a14:m>
                  <m:oMath xmlns:m="http://schemas.openxmlformats.org/officeDocument/2006/math">
                    <m:r>
                      <a:rPr lang="en-US" altLang="zh-CN" sz="2400" i="1" kern="100">
                        <a:effectLst/>
                        <a:latin typeface="Cambria Math" panose="02040503050406030204" pitchFamily="18" charset="0"/>
                        <a:ea typeface="宋体" panose="02010600030101010101" pitchFamily="2" charset="-122"/>
                      </a:rPr>
                      <m:t>𝑤</m:t>
                    </m:r>
                  </m:oMath>
                </a14:m>
                <a:endParaRPr lang="zh-CN" altLang="zh-CN" sz="2400" kern="100" dirty="0">
                  <a:effectLst/>
                  <a:latin typeface="Times New Roman" panose="02020603050405020304" pitchFamily="18" charset="0"/>
                  <a:ea typeface="宋体" panose="02010600030101010101" pitchFamily="2" charset="-122"/>
                </a:endParaRPr>
              </a:p>
              <a:p>
                <a:pPr lvl="0" algn="just">
                  <a:lnSpc>
                    <a:spcPct val="200000"/>
                  </a:lnSpc>
                  <a:tabLst>
                    <a:tab pos="198120" algn="l"/>
                  </a:tabLst>
                </a:pPr>
                <a:r>
                  <a:rPr lang="en-US" altLang="zh-CN" sz="2400" kern="100" dirty="0">
                    <a:effectLst/>
                    <a:latin typeface="Calibri" panose="020F0502020204030204" pitchFamily="34" charset="0"/>
                    <a:ea typeface="宋体" panose="02010600030101010101" pitchFamily="2" charset="-122"/>
                  </a:rPr>
                  <a:t>3</a:t>
                </a:r>
                <a:r>
                  <a:rPr lang="zh-CN" altLang="en-US" sz="2400" kern="100" dirty="0">
                    <a:effectLst/>
                    <a:latin typeface="Calibri" panose="020F0502020204030204" pitchFamily="34" charset="0"/>
                    <a:ea typeface="宋体" panose="02010600030101010101" pitchFamily="2" charset="-122"/>
                  </a:rPr>
                  <a:t>）</a:t>
                </a:r>
                <a:r>
                  <a:rPr lang="zh-CN" altLang="zh-CN" sz="2400" kern="100" dirty="0">
                    <a:effectLst/>
                    <a:latin typeface="Calibri" panose="020F0502020204030204" pitchFamily="34" charset="0"/>
                    <a:ea typeface="宋体" panose="02010600030101010101" pitchFamily="2" charset="-122"/>
                  </a:rPr>
                  <a:t>仿真画出结果图，展示滤波效果，包括空域滤波器的方向图</a:t>
                </a:r>
                <a:r>
                  <a:rPr lang="zh-CN" altLang="en-US" sz="2400" kern="100" dirty="0">
                    <a:effectLst/>
                    <a:latin typeface="Calibri" panose="020F0502020204030204" pitchFamily="34" charset="0"/>
                    <a:ea typeface="宋体" panose="02010600030101010101" pitchFamily="2" charset="-122"/>
                  </a:rPr>
                  <a:t>（随着入射方向角度从</a:t>
                </a:r>
                <a:r>
                  <a:rPr lang="en-US" altLang="zh-CN" sz="2400" kern="100" dirty="0">
                    <a:effectLst/>
                    <a:latin typeface="Calibri" panose="020F0502020204030204" pitchFamily="34" charset="0"/>
                    <a:ea typeface="宋体" panose="02010600030101010101" pitchFamily="2" charset="-122"/>
                  </a:rPr>
                  <a:t>-180</a:t>
                </a:r>
                <a:r>
                  <a:rPr lang="zh-CN" altLang="en-US" sz="2400" kern="100" dirty="0">
                    <a:effectLst/>
                    <a:latin typeface="Calibri" panose="020F0502020204030204" pitchFamily="34" charset="0"/>
                    <a:ea typeface="宋体" panose="02010600030101010101" pitchFamily="2" charset="-122"/>
                  </a:rPr>
                  <a:t>度到</a:t>
                </a:r>
                <a:r>
                  <a:rPr lang="en-US" altLang="zh-CN" sz="2400" kern="100" dirty="0">
                    <a:effectLst/>
                    <a:latin typeface="Calibri" panose="020F0502020204030204" pitchFamily="34" charset="0"/>
                    <a:ea typeface="宋体" panose="02010600030101010101" pitchFamily="2" charset="-122"/>
                  </a:rPr>
                  <a:t>180</a:t>
                </a:r>
                <a:r>
                  <a:rPr lang="zh-CN" altLang="en-US" sz="2400" kern="100" dirty="0">
                    <a:effectLst/>
                    <a:latin typeface="Calibri" panose="020F0502020204030204" pitchFamily="34" charset="0"/>
                    <a:ea typeface="宋体" panose="02010600030101010101" pitchFamily="2" charset="-122"/>
                  </a:rPr>
                  <a:t>度变化，权矢量的变化图）</a:t>
                </a:r>
                <a:r>
                  <a:rPr lang="zh-CN" altLang="zh-CN" sz="2400" kern="100" dirty="0">
                    <a:effectLst/>
                    <a:latin typeface="Calibri" panose="020F0502020204030204" pitchFamily="34" charset="0"/>
                    <a:ea typeface="宋体" panose="02010600030101010101" pitchFamily="2" charset="-122"/>
                  </a:rPr>
                  <a:t>、以及空域滤波器的接收</a:t>
                </a:r>
                <a:r>
                  <a:rPr lang="zh-CN" altLang="en-US" sz="2400" kern="100" dirty="0">
                    <a:effectLst/>
                    <a:latin typeface="Calibri" panose="020F0502020204030204" pitchFamily="34" charset="0"/>
                    <a:ea typeface="宋体" panose="02010600030101010101" pitchFamily="2" charset="-122"/>
                  </a:rPr>
                  <a:t>信号</a:t>
                </a:r>
                <a:r>
                  <a:rPr lang="en-US" altLang="zh-CN" sz="2400" kern="100" dirty="0">
                    <a:effectLst/>
                    <a:latin typeface="Calibri" panose="020F0502020204030204" pitchFamily="34" charset="0"/>
                    <a:ea typeface="宋体" panose="02010600030101010101" pitchFamily="2" charset="-122"/>
                  </a:rPr>
                  <a:t>X</a:t>
                </a:r>
                <a:r>
                  <a:rPr lang="en-US" altLang="zh-CN" sz="2400" kern="100" dirty="0">
                    <a:latin typeface="Calibri" panose="020F0502020204030204" pitchFamily="34" charset="0"/>
                    <a:ea typeface="宋体" panose="02010600030101010101" pitchFamily="2" charset="-122"/>
                  </a:rPr>
                  <a:t>(t)</a:t>
                </a:r>
                <a:r>
                  <a:rPr lang="zh-CN" altLang="zh-CN" sz="2400" kern="100" dirty="0">
                    <a:effectLst/>
                    <a:latin typeface="Calibri" panose="020F0502020204030204" pitchFamily="34" charset="0"/>
                    <a:ea typeface="宋体" panose="02010600030101010101" pitchFamily="2" charset="-122"/>
                  </a:rPr>
                  <a:t>和最终输出信号</a:t>
                </a:r>
                <a:r>
                  <a:rPr lang="en-US" altLang="zh-CN" sz="2400" kern="100" dirty="0">
                    <a:effectLst/>
                    <a:latin typeface="Calibri" panose="020F0502020204030204" pitchFamily="34" charset="0"/>
                    <a:ea typeface="宋体" panose="02010600030101010101" pitchFamily="2" charset="-122"/>
                  </a:rPr>
                  <a:t>(</a:t>
                </a:r>
                <a:r>
                  <a:rPr lang="zh-CN" altLang="en-US" sz="2400" kern="100" dirty="0">
                    <a:effectLst/>
                    <a:latin typeface="Calibri" panose="020F0502020204030204" pitchFamily="34" charset="0"/>
                    <a:ea typeface="宋体" panose="02010600030101010101" pitchFamily="2" charset="-122"/>
                  </a:rPr>
                  <a:t>期望信号和干扰信号</a:t>
                </a:r>
                <a:r>
                  <a:rPr lang="en-US" altLang="zh-CN" sz="2400" kern="100" dirty="0">
                    <a:effectLst/>
                    <a:latin typeface="Calibri" panose="020F0502020204030204" pitchFamily="34" charset="0"/>
                    <a:ea typeface="宋体" panose="02010600030101010101" pitchFamily="2" charset="-122"/>
                  </a:rPr>
                  <a:t>)</a:t>
                </a:r>
                <a:r>
                  <a:rPr lang="zh-CN" altLang="en-US" sz="2400" kern="100" dirty="0">
                    <a:effectLst/>
                    <a:latin typeface="Calibri" panose="020F0502020204030204" pitchFamily="34" charset="0"/>
                    <a:ea typeface="宋体" panose="02010600030101010101" pitchFamily="2" charset="-122"/>
                  </a:rPr>
                  <a:t>波形</a:t>
                </a:r>
                <a:r>
                  <a:rPr lang="zh-CN" altLang="zh-CN" sz="2400" kern="100" dirty="0">
                    <a:effectLst/>
                    <a:latin typeface="Calibri" panose="020F0502020204030204" pitchFamily="34" charset="0"/>
                    <a:ea typeface="宋体" panose="02010600030101010101" pitchFamily="2" charset="-122"/>
                  </a:rPr>
                  <a:t>的对比图</a:t>
                </a:r>
                <a:endParaRPr lang="zh-CN" altLang="zh-CN" sz="2400" kern="100" dirty="0">
                  <a:effectLst/>
                  <a:latin typeface="Times New Roman" panose="02020603050405020304" pitchFamily="18" charset="0"/>
                  <a:ea typeface="宋体" panose="02010600030101010101" pitchFamily="2" charset="-122"/>
                </a:endParaRPr>
              </a:p>
              <a:p>
                <a:pPr lvl="0" algn="just">
                  <a:lnSpc>
                    <a:spcPct val="200000"/>
                  </a:lnSpc>
                  <a:tabLst>
                    <a:tab pos="198120" algn="l"/>
                  </a:tabLst>
                </a:pPr>
                <a:r>
                  <a:rPr lang="en-US" altLang="zh-CN" sz="2400" kern="100" dirty="0">
                    <a:effectLst/>
                    <a:latin typeface="Calibri" panose="020F0502020204030204" pitchFamily="34" charset="0"/>
                    <a:ea typeface="宋体" panose="02010600030101010101" pitchFamily="2" charset="-122"/>
                  </a:rPr>
                  <a:t>4</a:t>
                </a:r>
                <a:r>
                  <a:rPr lang="zh-CN" altLang="en-US" sz="2400" kern="100" dirty="0">
                    <a:effectLst/>
                    <a:latin typeface="Calibri" panose="020F0502020204030204" pitchFamily="34" charset="0"/>
                    <a:ea typeface="宋体" panose="02010600030101010101" pitchFamily="2" charset="-122"/>
                  </a:rPr>
                  <a:t>）</a:t>
                </a:r>
                <a:r>
                  <a:rPr lang="zh-CN" altLang="zh-CN" sz="2400" kern="100" dirty="0">
                    <a:effectLst/>
                    <a:latin typeface="Calibri" panose="020F0502020204030204" pitchFamily="34" charset="0"/>
                    <a:ea typeface="宋体" panose="02010600030101010101" pitchFamily="2" charset="-122"/>
                  </a:rPr>
                  <a:t>写出此方法的优缺点</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745B06A1-EF70-701B-F93B-814D6151604B}"/>
                  </a:ext>
                </a:extLst>
              </p:cNvPr>
              <p:cNvSpPr txBox="1">
                <a:spLocks noRot="1" noChangeAspect="1" noMove="1" noResize="1" noEditPoints="1" noAdjustHandles="1" noChangeArrowheads="1" noChangeShapeType="1" noTextEdit="1"/>
              </p:cNvSpPr>
              <p:nvPr/>
            </p:nvSpPr>
            <p:spPr>
              <a:xfrm>
                <a:off x="240631" y="192506"/>
                <a:ext cx="11656193" cy="6430222"/>
              </a:xfrm>
              <a:prstGeom prst="rect">
                <a:avLst/>
              </a:prstGeom>
              <a:blipFill>
                <a:blip r:embed="rId4"/>
                <a:stretch>
                  <a:fillRect l="-784" t="-759" r="-784" b="-1328"/>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9ABD96E1-938A-6F72-DEE3-40C88D92A6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085077761"/>
      </p:ext>
    </p:extLst>
  </p:cSld>
  <p:clrMapOvr>
    <a:masterClrMapping/>
  </p:clrMapOvr>
  <mc:AlternateContent xmlns:mc="http://schemas.openxmlformats.org/markup-compatibility/2006" xmlns:p14="http://schemas.microsoft.com/office/powerpoint/2010/main">
    <mc:Choice Requires="p14">
      <p:transition spd="slow" p14:dur="2000" advTm="249520"/>
    </mc:Choice>
    <mc:Fallback xmlns="">
      <p:transition spd="slow" advTm="2495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A597ACA-2097-1523-5129-68A12CBBA64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6CF62E4-411D-96DF-9123-3BE0432AF5EA}"/>
              </a:ext>
            </a:extLst>
          </p:cNvPr>
          <p:cNvSpPr>
            <a:spLocks noGrp="1"/>
          </p:cNvSpPr>
          <p:nvPr>
            <p:ph idx="1"/>
          </p:nvPr>
        </p:nvSpPr>
        <p:spPr/>
        <p:txBody>
          <a:bodyPr/>
          <a:lstStyle/>
          <a:p>
            <a:endParaRPr lang="zh-CN" altLang="en-US" dirty="0"/>
          </a:p>
        </p:txBody>
      </p:sp>
      <p:pic>
        <p:nvPicPr>
          <p:cNvPr id="4" name="图片 3">
            <a:extLst>
              <a:ext uri="{FF2B5EF4-FFF2-40B4-BE49-F238E27FC236}">
                <a16:creationId xmlns:a16="http://schemas.microsoft.com/office/drawing/2014/main" id="{E2A6E5F4-C324-AD7F-212A-D2CD3266818D}"/>
              </a:ext>
            </a:extLst>
          </p:cNvPr>
          <p:cNvPicPr>
            <a:picLocks noChangeAspect="1"/>
          </p:cNvPicPr>
          <p:nvPr/>
        </p:nvPicPr>
        <p:blipFill rotWithShape="1">
          <a:blip r:embed="rId4"/>
          <a:srcRect r="33084"/>
          <a:stretch/>
        </p:blipFill>
        <p:spPr>
          <a:xfrm>
            <a:off x="2053557" y="365125"/>
            <a:ext cx="7513953" cy="5809128"/>
          </a:xfrm>
          <a:prstGeom prst="rect">
            <a:avLst/>
          </a:prstGeom>
        </p:spPr>
      </p:pic>
      <p:pic>
        <p:nvPicPr>
          <p:cNvPr id="7" name="音频 6">
            <a:hlinkClick r:id="" action="ppaction://media"/>
            <a:extLst>
              <a:ext uri="{FF2B5EF4-FFF2-40B4-BE49-F238E27FC236}">
                <a16:creationId xmlns:a16="http://schemas.microsoft.com/office/drawing/2014/main" id="{582BDC90-BC14-B6D6-60FB-8B1293CA654D}"/>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209975815"/>
      </p:ext>
    </p:extLst>
  </p:cSld>
  <p:clrMapOvr>
    <a:masterClrMapping/>
  </p:clrMapOvr>
  <mc:AlternateContent xmlns:mc="http://schemas.openxmlformats.org/markup-compatibility/2006" xmlns:p14="http://schemas.microsoft.com/office/powerpoint/2010/main">
    <mc:Choice Requires="p14">
      <p:transition spd="slow" p14:dur="2000" advTm="27530"/>
    </mc:Choice>
    <mc:Fallback xmlns="">
      <p:transition spd="slow" advTm="275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2BEB77-F56D-7C7B-5105-99319D6419D6}"/>
              </a:ext>
            </a:extLst>
          </p:cNvPr>
          <p:cNvSpPr>
            <a:spLocks noGrp="1"/>
          </p:cNvSpPr>
          <p:nvPr>
            <p:ph idx="1"/>
          </p:nvPr>
        </p:nvSpPr>
        <p:spPr>
          <a:xfrm>
            <a:off x="259882" y="2454441"/>
            <a:ext cx="11093922" cy="3722521"/>
          </a:xfrm>
        </p:spPr>
        <p:txBody>
          <a:body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zh-CN" altLang="en-US"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实验十  包络检测器设计</a:t>
            </a:r>
            <a:endParaRPr kumimoji="0" lang="en-US" altLang="zh-CN"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a:p>
            <a:endParaRPr lang="zh-CN" altLang="en-US" dirty="0"/>
          </a:p>
        </p:txBody>
      </p:sp>
      <p:pic>
        <p:nvPicPr>
          <p:cNvPr id="2" name="音频 1">
            <a:hlinkClick r:id="" action="ppaction://media"/>
            <a:extLst>
              <a:ext uri="{FF2B5EF4-FFF2-40B4-BE49-F238E27FC236}">
                <a16:creationId xmlns:a16="http://schemas.microsoft.com/office/drawing/2014/main" id="{B5CB9B95-FD6C-119C-55FE-291D319B695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133244413"/>
      </p:ext>
    </p:extLst>
  </p:cSld>
  <p:clrMapOvr>
    <a:masterClrMapping/>
  </p:clrMapOvr>
  <mc:AlternateContent xmlns:mc="http://schemas.openxmlformats.org/markup-compatibility/2006" xmlns:p14="http://schemas.microsoft.com/office/powerpoint/2010/main">
    <mc:Choice Requires="p14">
      <p:transition spd="slow" p14:dur="2000" advTm="33198"/>
    </mc:Choice>
    <mc:Fallback xmlns="">
      <p:transition spd="slow" advTm="3319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C27693-097C-4F83-AC71-32FC5BC30FDA}"/>
              </a:ext>
            </a:extLst>
          </p:cNvPr>
          <p:cNvSpPr>
            <a:spLocks noGrp="1"/>
          </p:cNvSpPr>
          <p:nvPr>
            <p:ph type="title"/>
          </p:nvPr>
        </p:nvSpPr>
        <p:spPr>
          <a:xfrm>
            <a:off x="838204" y="365126"/>
            <a:ext cx="10515600" cy="943558"/>
          </a:xfrm>
        </p:spPr>
        <p:txBody>
          <a:bodyPr/>
          <a:lstStyle/>
          <a:p>
            <a:endParaRPr lang="zh-CN" altLang="en-US" dirty="0"/>
          </a:p>
        </p:txBody>
      </p:sp>
      <p:sp>
        <p:nvSpPr>
          <p:cNvPr id="3" name="内容占位符 2">
            <a:extLst>
              <a:ext uri="{FF2B5EF4-FFF2-40B4-BE49-F238E27FC236}">
                <a16:creationId xmlns:a16="http://schemas.microsoft.com/office/drawing/2014/main" id="{E4B0D639-A137-4E42-908C-448D97752348}"/>
              </a:ext>
            </a:extLst>
          </p:cNvPr>
          <p:cNvSpPr>
            <a:spLocks noGrp="1"/>
          </p:cNvSpPr>
          <p:nvPr>
            <p:ph idx="1"/>
          </p:nvPr>
        </p:nvSpPr>
        <p:spPr>
          <a:xfrm>
            <a:off x="838204" y="1400961"/>
            <a:ext cx="10515600" cy="4776002"/>
          </a:xfrm>
        </p:spPr>
        <p:txBody>
          <a:bodyPr/>
          <a:lstStyle/>
          <a:p>
            <a:r>
              <a:rPr lang="zh-CN" altLang="zh-CN" dirty="0"/>
              <a:t>为了检测无线电信号</a:t>
            </a:r>
            <a:r>
              <a:rPr lang="en-US" altLang="zh-CN" dirty="0"/>
              <a:t> S(t) = </a:t>
            </a:r>
            <a:r>
              <a:rPr lang="en-US" altLang="zh-CN" dirty="0" err="1"/>
              <a:t>bcos</a:t>
            </a:r>
            <a:r>
              <a:rPr lang="en-US" altLang="zh-CN" dirty="0"/>
              <a:t>(</a:t>
            </a:r>
            <a:r>
              <a:rPr lang="en-US" altLang="zh-CN" dirty="0">
                <a:sym typeface="Symbol" panose="05050102010706020507" pitchFamily="18" charset="2"/>
              </a:rPr>
              <a:t></a:t>
            </a:r>
            <a:r>
              <a:rPr lang="en-US" altLang="zh-CN" baseline="-25000" dirty="0"/>
              <a:t>0</a:t>
            </a:r>
            <a:r>
              <a:rPr lang="en-US" altLang="zh-CN" dirty="0"/>
              <a:t>t) </a:t>
            </a:r>
            <a:r>
              <a:rPr lang="zh-CN" altLang="zh-CN" dirty="0"/>
              <a:t>是否存在，可以构造下面的接收机。接收信号为 </a:t>
            </a:r>
            <a:r>
              <a:rPr lang="en-US" altLang="zh-CN" dirty="0"/>
              <a:t>V(t) =</a:t>
            </a:r>
            <a:r>
              <a:rPr lang="en-US" altLang="zh-CN" dirty="0" err="1"/>
              <a:t>bcos</a:t>
            </a:r>
            <a:r>
              <a:rPr lang="en-US" altLang="zh-CN" dirty="0"/>
              <a:t>[</a:t>
            </a:r>
            <a:r>
              <a:rPr lang="en-US" altLang="zh-CN" dirty="0">
                <a:sym typeface="Symbol" panose="05050102010706020507" pitchFamily="18" charset="2"/>
              </a:rPr>
              <a:t></a:t>
            </a:r>
            <a:r>
              <a:rPr lang="en-US" altLang="zh-CN" baseline="-25000" dirty="0"/>
              <a:t>0</a:t>
            </a:r>
            <a:r>
              <a:rPr lang="en-US" altLang="zh-CN" dirty="0"/>
              <a:t>t+ </a:t>
            </a:r>
            <a:r>
              <a:rPr lang="en-US" altLang="zh-CN" dirty="0">
                <a:sym typeface="Symbol" panose="05050102010706020507" pitchFamily="18" charset="2"/>
              </a:rPr>
              <a:t></a:t>
            </a:r>
            <a:r>
              <a:rPr lang="en-US" altLang="zh-CN" dirty="0"/>
              <a:t>] + N(t)</a:t>
            </a:r>
            <a:r>
              <a:rPr lang="zh-CN" altLang="zh-CN" dirty="0"/>
              <a:t>，其中</a:t>
            </a:r>
            <a:r>
              <a:rPr lang="en-US" altLang="zh-CN" dirty="0"/>
              <a:t> N(t) </a:t>
            </a:r>
            <a:r>
              <a:rPr lang="zh-CN" altLang="zh-CN" dirty="0"/>
              <a:t>是接收到的加性零均值高斯噪声，假定方差为 </a:t>
            </a:r>
            <a:r>
              <a:rPr lang="en-US" altLang="zh-CN" dirty="0">
                <a:sym typeface="Symbol" panose="05050102010706020507" pitchFamily="18" charset="2"/>
              </a:rPr>
              <a:t></a:t>
            </a:r>
            <a:r>
              <a:rPr lang="en-US" altLang="zh-CN" baseline="30000" dirty="0"/>
              <a:t>2</a:t>
            </a:r>
            <a:r>
              <a:rPr lang="en-US" altLang="zh-CN" dirty="0"/>
              <a:t>; </a:t>
            </a:r>
            <a:r>
              <a:rPr lang="en-US" altLang="zh-CN" dirty="0">
                <a:sym typeface="Symbol" panose="05050102010706020507" pitchFamily="18" charset="2"/>
              </a:rPr>
              <a:t></a:t>
            </a:r>
            <a:r>
              <a:rPr lang="en-US" altLang="zh-CN" baseline="-25000" dirty="0"/>
              <a:t>0</a:t>
            </a:r>
            <a:r>
              <a:rPr lang="zh-CN" altLang="zh-CN" dirty="0"/>
              <a:t>为高频调制频率；</a:t>
            </a:r>
            <a:r>
              <a:rPr lang="en-US" altLang="zh-CN" dirty="0">
                <a:sym typeface="Symbol" panose="05050102010706020507" pitchFamily="18" charset="2"/>
              </a:rPr>
              <a:t></a:t>
            </a:r>
            <a:r>
              <a:rPr lang="zh-CN" altLang="zh-CN" dirty="0"/>
              <a:t>表明信号的相位无法预知。接收过程如下图（</a:t>
            </a:r>
            <a:r>
              <a:rPr lang="en-US" altLang="zh-CN" dirty="0"/>
              <a:t>a</a:t>
            </a:r>
            <a:r>
              <a:rPr lang="zh-CN" altLang="zh-CN" dirty="0"/>
              <a:t>）所示，思考如何根据观测</a:t>
            </a:r>
            <a:r>
              <a:rPr lang="en-US" altLang="zh-CN" dirty="0"/>
              <a:t> R(t) </a:t>
            </a:r>
            <a:r>
              <a:rPr lang="zh-CN" altLang="zh-CN" dirty="0"/>
              <a:t>判断信号</a:t>
            </a:r>
            <a:r>
              <a:rPr lang="en-US" altLang="zh-CN" dirty="0"/>
              <a:t> S(t) </a:t>
            </a:r>
            <a:r>
              <a:rPr lang="zh-CN" altLang="zh-CN" dirty="0"/>
              <a:t>是否存在？</a:t>
            </a:r>
          </a:p>
          <a:p>
            <a:endParaRPr lang="zh-CN" altLang="en-US" dirty="0"/>
          </a:p>
        </p:txBody>
      </p:sp>
      <p:sp>
        <p:nvSpPr>
          <p:cNvPr id="4" name="Rectangle 3">
            <a:extLst>
              <a:ext uri="{FF2B5EF4-FFF2-40B4-BE49-F238E27FC236}">
                <a16:creationId xmlns:a16="http://schemas.microsoft.com/office/drawing/2014/main" id="{B2D5EE65-ABEA-4286-9FE5-910CA59748CE}"/>
              </a:ext>
            </a:extLst>
          </p:cNvPr>
          <p:cNvSpPr>
            <a:spLocks noChangeArrowheads="1"/>
          </p:cNvSpPr>
          <p:nvPr/>
        </p:nvSpPr>
        <p:spPr bwMode="auto">
          <a:xfrm>
            <a:off x="5149272" y="1731518"/>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4">
            <a:extLst>
              <a:ext uri="{FF2B5EF4-FFF2-40B4-BE49-F238E27FC236}">
                <a16:creationId xmlns:a16="http://schemas.microsoft.com/office/drawing/2014/main" id="{B2774CA4-CAE0-44E0-B491-5DBFC0A781FF}"/>
              </a:ext>
            </a:extLst>
          </p:cNvPr>
          <p:cNvSpPr>
            <a:spLocks noChangeArrowheads="1"/>
          </p:cNvSpPr>
          <p:nvPr/>
        </p:nvSpPr>
        <p:spPr bwMode="auto">
          <a:xfrm>
            <a:off x="5149272" y="357936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1000" b="0" i="0" u="none" strike="noStrike" cap="none" normalizeH="0" baseline="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          </a:t>
            </a:r>
            <a:endParaRPr kumimoji="0" lang="en-US" altLang="zh-CN" sz="1800" b="0" i="0" u="none" strike="noStrike" cap="none" normalizeH="0" baseline="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C96184CA-1F4F-4909-8CA0-10710A287489}"/>
              </a:ext>
            </a:extLst>
          </p:cNvPr>
          <p:cNvPicPr>
            <a:picLocks noChangeAspect="1"/>
          </p:cNvPicPr>
          <p:nvPr/>
        </p:nvPicPr>
        <p:blipFill>
          <a:blip r:embed="rId2"/>
          <a:stretch>
            <a:fillRect/>
          </a:stretch>
        </p:blipFill>
        <p:spPr>
          <a:xfrm>
            <a:off x="2972697" y="3742509"/>
            <a:ext cx="5306568" cy="1937004"/>
          </a:xfrm>
          <a:prstGeom prst="rect">
            <a:avLst/>
          </a:prstGeom>
        </p:spPr>
      </p:pic>
    </p:spTree>
    <p:extLst>
      <p:ext uri="{BB962C8B-B14F-4D97-AF65-F5344CB8AC3E}">
        <p14:creationId xmlns:p14="http://schemas.microsoft.com/office/powerpoint/2010/main" val="481033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F6E9118F-DB87-4901-91B7-2E44D46D2B52}"/>
                  </a:ext>
                </a:extLst>
              </p:cNvPr>
              <p:cNvSpPr>
                <a:spLocks noGrp="1"/>
              </p:cNvSpPr>
              <p:nvPr>
                <p:ph idx="1"/>
              </p:nvPr>
            </p:nvSpPr>
            <p:spPr>
              <a:xfrm>
                <a:off x="486561" y="243281"/>
                <a:ext cx="11274803" cy="5933682"/>
              </a:xfrm>
            </p:spPr>
            <p:txBody>
              <a:bodyPr>
                <a:normAutofit fontScale="77500" lnSpcReduction="20000"/>
              </a:bodyPr>
              <a:lstStyle/>
              <a:p>
                <a:r>
                  <a:rPr lang="zh-CN" altLang="en-US" b="1" dirty="0">
                    <a:solidFill>
                      <a:srgbClr val="FF0000"/>
                    </a:solidFill>
                  </a:rPr>
                  <a:t>第一题包络检测器的步骤：</a:t>
                </a:r>
                <a:endParaRPr lang="en-US" altLang="zh-CN" b="1" dirty="0">
                  <a:solidFill>
                    <a:srgbClr val="FF0000"/>
                  </a:solidFill>
                </a:endParaRPr>
              </a:p>
              <a:p>
                <a:r>
                  <a:rPr lang="en-US" altLang="zh-CN" sz="2900" dirty="0"/>
                  <a:t>1.</a:t>
                </a:r>
                <a:r>
                  <a:rPr lang="zh-CN" altLang="en-US" sz="2900" dirty="0"/>
                  <a:t>设计一个窄带带通滤波器，采样频率</a:t>
                </a:r>
                <a:r>
                  <a:rPr lang="en-US" altLang="zh-CN" sz="2900" dirty="0"/>
                  <a:t>Fs</a:t>
                </a:r>
                <a:r>
                  <a:rPr lang="zh-CN" altLang="en-US" sz="2900" dirty="0"/>
                  <a:t>，带宽</a:t>
                </a:r>
                <a:r>
                  <a:rPr lang="en-US" altLang="zh-CN" sz="2900" dirty="0"/>
                  <a:t>400Hz</a:t>
                </a:r>
                <a:r>
                  <a:rPr lang="zh-CN" altLang="en-US" sz="2900" dirty="0"/>
                  <a:t>，中心频率</a:t>
                </a:r>
                <a14:m>
                  <m:oMath xmlns:m="http://schemas.openxmlformats.org/officeDocument/2006/math">
                    <m:sSub>
                      <m:sSubPr>
                        <m:ctrlPr>
                          <a:rPr lang="zh-CN" altLang="zh-CN" sz="29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900" i="1" kern="100">
                            <a:latin typeface="Cambria Math" panose="02040503050406030204" pitchFamily="18" charset="0"/>
                            <a:cs typeface="Times New Roman" panose="02020603050405020304" pitchFamily="18" charset="0"/>
                          </a:rPr>
                          <m:t>𝜔</m:t>
                        </m:r>
                      </m:e>
                      <m:sub>
                        <m:r>
                          <a:rPr lang="en-US" altLang="zh-CN" sz="2900" i="1" kern="100">
                            <a:latin typeface="Cambria Math" panose="02040503050406030204" pitchFamily="18" charset="0"/>
                            <a:cs typeface="Times New Roman" panose="02020603050405020304" pitchFamily="18" charset="0"/>
                          </a:rPr>
                          <m:t>0</m:t>
                        </m:r>
                      </m:sub>
                    </m:sSub>
                    <m:r>
                      <a:rPr lang="zh-CN" altLang="en-US" sz="2900" i="1" kern="100">
                        <a:latin typeface="Cambria Math" panose="02040503050406030204" pitchFamily="18" charset="0"/>
                        <a:cs typeface="Times New Roman" panose="02020603050405020304" pitchFamily="18" charset="0"/>
                      </a:rPr>
                      <m:t>。</m:t>
                    </m:r>
                  </m:oMath>
                </a14:m>
                <a:r>
                  <a:rPr lang="zh-CN" altLang="en-US" sz="2900" dirty="0"/>
                  <a:t>输入高斯白噪声（点数</a:t>
                </a:r>
                <a:r>
                  <a:rPr lang="en-US" altLang="zh-CN" sz="2900" dirty="0"/>
                  <a:t>N=Fs</a:t>
                </a:r>
                <a:r>
                  <a:rPr lang="zh-CN" altLang="en-US" sz="2900" dirty="0"/>
                  <a:t>），得到输出窄带随机过程</a:t>
                </a:r>
                <a:r>
                  <a:rPr lang="en-US" altLang="zh-CN" sz="2900" dirty="0"/>
                  <a:t>N(t),</a:t>
                </a:r>
                <a:r>
                  <a:rPr lang="zh-CN" altLang="en-US" sz="2900" dirty="0"/>
                  <a:t>方差为</a:t>
                </a:r>
                <a:r>
                  <a:rPr lang="el-GR" altLang="zh-CN" sz="2900" dirty="0">
                    <a:latin typeface="Calibri"/>
                    <a:cs typeface="Calibri"/>
                  </a:rPr>
                  <a:t>σ</a:t>
                </a:r>
                <a:r>
                  <a:rPr lang="en-US" altLang="zh-CN" sz="2900" baseline="30000" dirty="0">
                    <a:latin typeface="Calibri"/>
                    <a:cs typeface="Calibri"/>
                  </a:rPr>
                  <a:t>2</a:t>
                </a:r>
                <a:r>
                  <a:rPr lang="zh-CN" altLang="en-US" sz="2900" baseline="30000" dirty="0">
                    <a:latin typeface="Calibri"/>
                    <a:cs typeface="Calibri"/>
                  </a:rPr>
                  <a:t>。</a:t>
                </a:r>
                <a:endParaRPr lang="en-US" altLang="zh-CN" sz="2900" baseline="30000" dirty="0">
                  <a:latin typeface="Calibri"/>
                  <a:cs typeface="Calibri"/>
                </a:endParaRPr>
              </a:p>
              <a:p>
                <a:pPr lvl="1"/>
                <a:r>
                  <a:rPr lang="zh-CN" altLang="en-US" sz="2800" dirty="0">
                    <a:solidFill>
                      <a:srgbClr val="00B050"/>
                    </a:solidFill>
                  </a:rPr>
                  <a:t>（注意</a:t>
                </a:r>
                <a:r>
                  <a:rPr lang="en-US" altLang="zh-CN" sz="2800" dirty="0">
                    <a:solidFill>
                      <a:srgbClr val="00B050"/>
                    </a:solidFill>
                  </a:rPr>
                  <a:t>1</a:t>
                </a:r>
                <a:r>
                  <a:rPr lang="zh-CN" altLang="en-US" sz="2800" dirty="0">
                    <a:solidFill>
                      <a:srgbClr val="00B050"/>
                    </a:solidFill>
                  </a:rPr>
                  <a:t>：生成的窄带随机过程</a:t>
                </a:r>
                <a:r>
                  <a:rPr lang="en-US" altLang="zh-CN" sz="2800" dirty="0">
                    <a:solidFill>
                      <a:srgbClr val="00B050"/>
                    </a:solidFill>
                  </a:rPr>
                  <a:t>N(t)</a:t>
                </a:r>
                <a:r>
                  <a:rPr lang="zh-CN" altLang="en-US" sz="2800" dirty="0">
                    <a:solidFill>
                      <a:srgbClr val="00B050"/>
                    </a:solidFill>
                  </a:rPr>
                  <a:t>的方差为</a:t>
                </a:r>
                <a:r>
                  <a:rPr lang="en-US" altLang="zh-CN" sz="2800" dirty="0">
                    <a:solidFill>
                      <a:srgbClr val="00B050"/>
                    </a:solidFill>
                  </a:rPr>
                  <a:t>1</a:t>
                </a:r>
                <a:r>
                  <a:rPr lang="zh-CN" altLang="en-US" sz="2800" dirty="0">
                    <a:solidFill>
                      <a:srgbClr val="00B050"/>
                    </a:solidFill>
                  </a:rPr>
                  <a:t>，即</a:t>
                </a:r>
                <a:r>
                  <a:rPr lang="el-GR" altLang="zh-CN" sz="2800" dirty="0">
                    <a:solidFill>
                      <a:srgbClr val="00B050"/>
                    </a:solidFill>
                    <a:latin typeface="Calibri"/>
                    <a:cs typeface="Calibri"/>
                  </a:rPr>
                  <a:t>σ</a:t>
                </a:r>
                <a:r>
                  <a:rPr lang="en-US" altLang="zh-CN" sz="2800" baseline="30000" dirty="0">
                    <a:solidFill>
                      <a:srgbClr val="00B050"/>
                    </a:solidFill>
                    <a:latin typeface="Calibri"/>
                    <a:cs typeface="Calibri"/>
                  </a:rPr>
                  <a:t>2 </a:t>
                </a:r>
                <a:r>
                  <a:rPr lang="en-US" altLang="zh-CN" sz="2800" dirty="0">
                    <a:solidFill>
                      <a:srgbClr val="00B050"/>
                    </a:solidFill>
                  </a:rPr>
                  <a:t>=1</a:t>
                </a:r>
                <a:r>
                  <a:rPr lang="zh-CN" altLang="en-US" sz="2800" dirty="0">
                    <a:solidFill>
                      <a:srgbClr val="00B050"/>
                    </a:solidFill>
                  </a:rPr>
                  <a:t>）</a:t>
                </a:r>
                <a:endParaRPr lang="en-US" altLang="zh-CN" sz="2800" dirty="0">
                  <a:solidFill>
                    <a:srgbClr val="00B050"/>
                  </a:solidFill>
                </a:endParaRPr>
              </a:p>
              <a:p>
                <a:pPr lvl="1"/>
                <a:r>
                  <a:rPr lang="zh-CN" altLang="en-US" sz="2800" dirty="0">
                    <a:solidFill>
                      <a:srgbClr val="00B050"/>
                    </a:solidFill>
                  </a:rPr>
                  <a:t>（注意</a:t>
                </a:r>
                <a:r>
                  <a:rPr lang="en-US" altLang="zh-CN" sz="2800" dirty="0">
                    <a:solidFill>
                      <a:srgbClr val="00B050"/>
                    </a:solidFill>
                  </a:rPr>
                  <a:t>2</a:t>
                </a:r>
                <a:r>
                  <a:rPr lang="zh-CN" altLang="en-US" sz="2800" dirty="0">
                    <a:solidFill>
                      <a:srgbClr val="00B050"/>
                    </a:solidFill>
                  </a:rPr>
                  <a:t>：参数</a:t>
                </a:r>
                <a:r>
                  <a:rPr lang="en-US" altLang="zh-CN" sz="2800" dirty="0">
                    <a:solidFill>
                      <a:srgbClr val="00B050"/>
                    </a:solidFill>
                  </a:rPr>
                  <a:t>Fs=200000Hz; t=0:1/Fs:1; N=Fs;</a:t>
                </a:r>
                <a:r>
                  <a:rPr lang="zh-CN" altLang="zh-CN" sz="2800" kern="100" dirty="0">
                    <a:ea typeface="Cambria Math" panose="02040503050406030204" pitchFamily="18" charset="0"/>
                    <a:cs typeface="Times New Roman" panose="02020603050405020304" pitchFamily="18" charset="0"/>
                  </a:rPr>
                  <a:t> </a:t>
                </a:r>
                <a:endParaRPr lang="en-US" altLang="zh-CN" sz="2800" kern="100" dirty="0">
                  <a:ea typeface="Cambria Math" panose="02040503050406030204" pitchFamily="18" charset="0"/>
                  <a:cs typeface="Times New Roman" panose="02020603050405020304" pitchFamily="18" charset="0"/>
                </a:endParaRPr>
              </a:p>
              <a:p>
                <a:pPr marL="457200" lvl="1" indent="0">
                  <a:buNone/>
                </a:pPr>
                <a:r>
                  <a:rPr lang="en-US" altLang="zh-CN" sz="2800" kern="100" dirty="0">
                    <a:ea typeface="Cambria Math" panose="02040503050406030204" pitchFamily="18" charset="0"/>
                    <a:cs typeface="Times New Roman" panose="02020603050405020304" pitchFamily="18" charset="0"/>
                  </a:rPr>
                  <a:t>       </a:t>
                </a:r>
                <a14:m>
                  <m:oMath xmlns:m="http://schemas.openxmlformats.org/officeDocument/2006/math">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cs typeface="Times New Roman" panose="02020603050405020304" pitchFamily="18" charset="0"/>
                          </a:rPr>
                          <m:t>𝜔</m:t>
                        </m:r>
                      </m:e>
                      <m:sub>
                        <m:r>
                          <a:rPr lang="en-US" altLang="zh-CN" sz="2800" i="1" kern="100">
                            <a:latin typeface="Cambria Math" panose="02040503050406030204" pitchFamily="18" charset="0"/>
                            <a:cs typeface="Times New Roman" panose="02020603050405020304" pitchFamily="18" charset="0"/>
                          </a:rPr>
                          <m:t>0</m:t>
                        </m:r>
                      </m:sub>
                    </m:sSub>
                  </m:oMath>
                </a14:m>
                <a:r>
                  <a:rPr lang="en-US" altLang="zh-CN" sz="2800" dirty="0">
                    <a:solidFill>
                      <a:srgbClr val="00B050"/>
                    </a:solidFill>
                  </a:rPr>
                  <a:t>=80000Hz; </a:t>
                </a:r>
                <a14:m>
                  <m:oMath xmlns:m="http://schemas.openxmlformats.org/officeDocument/2006/math">
                    <m:sSub>
                      <m:sSubPr>
                        <m:ctrlPr>
                          <a:rPr lang="zh-CN" altLang="zh-CN" sz="28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800" i="1" kern="100">
                            <a:latin typeface="Cambria Math" panose="02040503050406030204" pitchFamily="18" charset="0"/>
                            <a:cs typeface="Times New Roman" panose="02020603050405020304" pitchFamily="18" charset="0"/>
                          </a:rPr>
                          <m:t>𝜔</m:t>
                        </m:r>
                      </m:e>
                      <m:sub>
                        <m:r>
                          <a:rPr lang="en-US" altLang="zh-CN" sz="2800" b="0" i="1" kern="100" smtClean="0">
                            <a:latin typeface="Cambria Math" panose="02040503050406030204" pitchFamily="18" charset="0"/>
                            <a:cs typeface="Times New Roman" panose="02020603050405020304" pitchFamily="18" charset="0"/>
                          </a:rPr>
                          <m:t>1</m:t>
                        </m:r>
                      </m:sub>
                    </m:sSub>
                  </m:oMath>
                </a14:m>
                <a:r>
                  <a:rPr lang="en-US" altLang="zh-CN" sz="2800" dirty="0">
                    <a:solidFill>
                      <a:srgbClr val="00B050"/>
                    </a:solidFill>
                  </a:rPr>
                  <a:t>=400 </a:t>
                </a:r>
                <a:r>
                  <a:rPr lang="zh-CN" altLang="en-US" sz="2800" dirty="0">
                    <a:solidFill>
                      <a:srgbClr val="00B050"/>
                    </a:solidFill>
                  </a:rPr>
                  <a:t>）</a:t>
                </a:r>
                <a:endParaRPr lang="en-US" altLang="zh-CN" sz="2800" dirty="0">
                  <a:solidFill>
                    <a:srgbClr val="00B050"/>
                  </a:solidFill>
                </a:endParaRPr>
              </a:p>
              <a:p>
                <a:pPr lvl="1"/>
                <a:r>
                  <a:rPr lang="en-US" altLang="zh-CN" sz="2900" dirty="0">
                    <a:solidFill>
                      <a:srgbClr val="00B050"/>
                    </a:solidFill>
                  </a:rPr>
                  <a:t>N(t)=</a:t>
                </a:r>
                <a:r>
                  <a:rPr lang="en-US" altLang="zh-CN" sz="3200" dirty="0">
                    <a:solidFill>
                      <a:srgbClr val="00B050"/>
                    </a:solidFill>
                  </a:rPr>
                  <a:t> N(t)/</a:t>
                </a:r>
                <a14:m>
                  <m:oMath xmlns:m="http://schemas.openxmlformats.org/officeDocument/2006/math">
                    <m:rad>
                      <m:radPr>
                        <m:degHide m:val="on"/>
                        <m:ctrlPr>
                          <a:rPr lang="zh-CN" altLang="zh-CN" i="1">
                            <a:solidFill>
                              <a:srgbClr val="00B050"/>
                            </a:solidFill>
                            <a:latin typeface="Cambria Math" panose="02040503050406030204" pitchFamily="18" charset="0"/>
                          </a:rPr>
                        </m:ctrlPr>
                      </m:radPr>
                      <m:deg/>
                      <m:e>
                        <m:r>
                          <a:rPr lang="en-US" altLang="zh-CN" i="1">
                            <a:solidFill>
                              <a:srgbClr val="00B050"/>
                            </a:solidFill>
                            <a:latin typeface="Cambria Math" panose="02040503050406030204" pitchFamily="18" charset="0"/>
                          </a:rPr>
                          <m:t>𝑉𝑎𝑟</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𝑁</m:t>
                        </m:r>
                        <m:r>
                          <a:rPr lang="en-US" altLang="zh-CN" i="1">
                            <a:solidFill>
                              <a:srgbClr val="00B050"/>
                            </a:solidFill>
                            <a:latin typeface="Cambria Math" panose="02040503050406030204" pitchFamily="18" charset="0"/>
                          </a:rPr>
                          <m:t>(</m:t>
                        </m:r>
                        <m:r>
                          <a:rPr lang="en-US" altLang="zh-CN" i="1">
                            <a:solidFill>
                              <a:srgbClr val="00B050"/>
                            </a:solidFill>
                            <a:latin typeface="Cambria Math" panose="02040503050406030204" pitchFamily="18" charset="0"/>
                          </a:rPr>
                          <m:t>𝑡</m:t>
                        </m:r>
                        <m:r>
                          <a:rPr lang="en-US" altLang="zh-CN" i="1">
                            <a:solidFill>
                              <a:srgbClr val="00B050"/>
                            </a:solidFill>
                            <a:latin typeface="Cambria Math" panose="02040503050406030204" pitchFamily="18" charset="0"/>
                          </a:rPr>
                          <m:t>))</m:t>
                        </m:r>
                      </m:e>
                    </m:rad>
                  </m:oMath>
                </a14:m>
                <a:endParaRPr lang="zh-CN" altLang="zh-CN" dirty="0"/>
              </a:p>
              <a:p>
                <a:pPr lvl="1"/>
                <a:endParaRPr lang="en-US" altLang="zh-CN" sz="2900" dirty="0">
                  <a:solidFill>
                    <a:srgbClr val="00B050"/>
                  </a:solidFill>
                </a:endParaRPr>
              </a:p>
              <a:p>
                <a:r>
                  <a:rPr lang="en-US" altLang="zh-CN" sz="2900" dirty="0"/>
                  <a:t>2.</a:t>
                </a:r>
                <a:r>
                  <a:rPr lang="zh-CN" altLang="en-US" sz="2900" dirty="0"/>
                  <a:t> 通过如下莱斯表达式，由解调原理，得到两路正交分量</a:t>
                </a:r>
                <a14:m>
                  <m:oMath xmlns:m="http://schemas.openxmlformats.org/officeDocument/2006/math">
                    <m:sSub>
                      <m:sSubPr>
                        <m:ctrlPr>
                          <a:rPr lang="zh-CN" altLang="zh-CN" sz="29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900" i="1" kern="100">
                            <a:latin typeface="Cambria Math" panose="02040503050406030204" pitchFamily="18" charset="0"/>
                            <a:cs typeface="Times New Roman" panose="02020603050405020304" pitchFamily="18" charset="0"/>
                          </a:rPr>
                          <m:t>𝑁</m:t>
                        </m:r>
                      </m:e>
                      <m:sub>
                        <m:r>
                          <a:rPr lang="en-US" altLang="zh-CN" sz="2900" i="1" kern="100">
                            <a:latin typeface="Cambria Math" panose="02040503050406030204" pitchFamily="18" charset="0"/>
                            <a:cs typeface="Times New Roman" panose="02020603050405020304" pitchFamily="18" charset="0"/>
                          </a:rPr>
                          <m:t>𝐼</m:t>
                        </m:r>
                      </m:sub>
                    </m:sSub>
                    <m:d>
                      <m:dPr>
                        <m:ctrlPr>
                          <a:rPr lang="zh-CN" altLang="zh-CN" sz="29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900" i="1" kern="100">
                            <a:latin typeface="Cambria Math" panose="02040503050406030204" pitchFamily="18" charset="0"/>
                            <a:cs typeface="Times New Roman" panose="02020603050405020304" pitchFamily="18" charset="0"/>
                          </a:rPr>
                          <m:t>𝑡</m:t>
                        </m:r>
                      </m:e>
                    </m:d>
                  </m:oMath>
                </a14:m>
                <a:r>
                  <a:rPr lang="zh-CN" altLang="en-US" sz="2900" dirty="0"/>
                  <a:t>和</a:t>
                </a:r>
                <a14:m>
                  <m:oMath xmlns:m="http://schemas.openxmlformats.org/officeDocument/2006/math">
                    <m:sSub>
                      <m:sSubPr>
                        <m:ctrlPr>
                          <a:rPr lang="zh-CN" altLang="zh-CN" sz="2900" i="1" kern="10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2900" i="1" kern="100">
                            <a:latin typeface="Cambria Math" panose="02040503050406030204" pitchFamily="18" charset="0"/>
                            <a:cs typeface="Times New Roman" panose="02020603050405020304" pitchFamily="18" charset="0"/>
                          </a:rPr>
                          <m:t>𝑁</m:t>
                        </m:r>
                      </m:e>
                      <m:sub>
                        <m:r>
                          <a:rPr lang="en-US" altLang="zh-CN" sz="2900" i="1" kern="100">
                            <a:latin typeface="Cambria Math" panose="02040503050406030204" pitchFamily="18" charset="0"/>
                            <a:cs typeface="Times New Roman" panose="02020603050405020304" pitchFamily="18" charset="0"/>
                          </a:rPr>
                          <m:t>𝑄</m:t>
                        </m:r>
                      </m:sub>
                    </m:sSub>
                    <m:d>
                      <m:dPr>
                        <m:ctrlPr>
                          <a:rPr lang="zh-CN" altLang="zh-CN" sz="2900" i="1" kern="10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900" i="1" kern="100">
                            <a:latin typeface="Cambria Math" panose="02040503050406030204" pitchFamily="18" charset="0"/>
                            <a:cs typeface="Times New Roman" panose="02020603050405020304" pitchFamily="18" charset="0"/>
                          </a:rPr>
                          <m:t>𝑡</m:t>
                        </m:r>
                      </m:e>
                    </m:d>
                  </m:oMath>
                </a14:m>
                <a:r>
                  <a:rPr lang="zh-CN" altLang="en-US" sz="2900" kern="100" dirty="0">
                    <a:cs typeface="Times New Roman" panose="02020603050405020304" pitchFamily="18" charset="0"/>
                  </a:rPr>
                  <a:t>，式中</a:t>
                </a:r>
                <a14:m>
                  <m:oMath xmlns:m="http://schemas.openxmlformats.org/officeDocument/2006/math">
                    <m:acc>
                      <m:accPr>
                        <m:chr m:val="̂"/>
                        <m:ctrlPr>
                          <a:rPr lang="zh-CN" altLang="zh-CN" sz="2900" i="1" kern="100" smtClean="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sz="2900" i="1" kern="100">
                            <a:solidFill>
                              <a:srgbClr val="00B050"/>
                            </a:solidFill>
                            <a:latin typeface="Cambria Math" panose="02040503050406030204" pitchFamily="18" charset="0"/>
                            <a:cs typeface="Times New Roman" panose="02020603050405020304" pitchFamily="18" charset="0"/>
                          </a:rPr>
                          <m:t>𝑁</m:t>
                        </m:r>
                      </m:e>
                    </m:acc>
                    <m:r>
                      <a:rPr lang="en-US" altLang="zh-CN" sz="2900" kern="100">
                        <a:solidFill>
                          <a:srgbClr val="00B050"/>
                        </a:solidFill>
                        <a:latin typeface="Cambria Math" panose="02040503050406030204" pitchFamily="18" charset="0"/>
                        <a:cs typeface="Times New Roman" panose="02020603050405020304" pitchFamily="18" charset="0"/>
                      </a:rPr>
                      <m:t>(</m:t>
                    </m:r>
                    <m:r>
                      <m:rPr>
                        <m:sty m:val="p"/>
                      </m:rPr>
                      <a:rPr lang="en-US" altLang="zh-CN" sz="2900" kern="100">
                        <a:solidFill>
                          <a:srgbClr val="00B050"/>
                        </a:solidFill>
                        <a:latin typeface="Cambria Math" panose="02040503050406030204" pitchFamily="18" charset="0"/>
                        <a:cs typeface="Times New Roman" panose="02020603050405020304" pitchFamily="18" charset="0"/>
                      </a:rPr>
                      <m:t>t</m:t>
                    </m:r>
                    <m:r>
                      <a:rPr lang="en-US" altLang="zh-CN" sz="2900" kern="100">
                        <a:solidFill>
                          <a:srgbClr val="00B050"/>
                        </a:solidFill>
                        <a:latin typeface="Cambria Math" panose="02040503050406030204" pitchFamily="18" charset="0"/>
                        <a:cs typeface="Times New Roman" panose="02020603050405020304" pitchFamily="18" charset="0"/>
                      </a:rPr>
                      <m:t>)</m:t>
                    </m:r>
                  </m:oMath>
                </a14:m>
                <a:r>
                  <a:rPr lang="zh-CN" altLang="en-US" sz="2900" kern="100" dirty="0">
                    <a:solidFill>
                      <a:srgbClr val="00B050"/>
                    </a:solidFill>
                    <a:cs typeface="Times New Roman" panose="02020603050405020304" pitchFamily="18" charset="0"/>
                  </a:rPr>
                  <a:t>为</a:t>
                </a:r>
                <a14:m>
                  <m:oMath xmlns:m="http://schemas.openxmlformats.org/officeDocument/2006/math">
                    <m:r>
                      <a:rPr lang="en-US" altLang="zh-CN" sz="2900" i="1" kern="100">
                        <a:solidFill>
                          <a:srgbClr val="00B050"/>
                        </a:solidFill>
                        <a:latin typeface="Cambria Math" panose="02040503050406030204" pitchFamily="18" charset="0"/>
                        <a:cs typeface="Times New Roman" panose="02020603050405020304" pitchFamily="18" charset="0"/>
                      </a:rPr>
                      <m:t>𝑁</m:t>
                    </m:r>
                    <m:d>
                      <m:dPr>
                        <m:ctrlPr>
                          <a:rPr lang="zh-CN" altLang="zh-CN" sz="2900" i="1" kern="100">
                            <a:solidFill>
                              <a:srgbClr val="00B050"/>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2900" i="1" kern="100">
                            <a:solidFill>
                              <a:srgbClr val="00B050"/>
                            </a:solidFill>
                            <a:latin typeface="Cambria Math" panose="02040503050406030204" pitchFamily="18" charset="0"/>
                            <a:cs typeface="Times New Roman" panose="02020603050405020304" pitchFamily="18" charset="0"/>
                          </a:rPr>
                          <m:t>𝑡</m:t>
                        </m:r>
                      </m:e>
                    </m:d>
                  </m:oMath>
                </a14:m>
                <a:r>
                  <a:rPr lang="zh-CN" altLang="en-US" sz="2900" kern="100" dirty="0">
                    <a:solidFill>
                      <a:srgbClr val="00B050"/>
                    </a:solidFill>
                    <a:cs typeface="Times New Roman" panose="02020603050405020304" pitchFamily="18" charset="0"/>
                  </a:rPr>
                  <a:t>的希尔伯特变换</a:t>
                </a:r>
                <a:r>
                  <a:rPr lang="zh-CN" altLang="en-US" sz="2900" kern="100" dirty="0">
                    <a:cs typeface="Times New Roman" panose="02020603050405020304" pitchFamily="18" charset="0"/>
                  </a:rPr>
                  <a:t>。</a:t>
                </a:r>
                <a:endParaRPr lang="en-US" altLang="zh-CN" sz="2900" kern="100" dirty="0">
                  <a:cs typeface="Times New Roman" panose="02020603050405020304" pitchFamily="18" charset="0"/>
                </a:endParaRPr>
              </a:p>
              <a:p>
                <a:endParaRPr lang="en-US" altLang="zh-CN" sz="2900" kern="100" dirty="0">
                  <a:cs typeface="Times New Roman" panose="02020603050405020304" pitchFamily="18" charset="0"/>
                </a:endParaRPr>
              </a:p>
              <a:p>
                <a:endParaRPr lang="en-US" altLang="zh-CN" sz="2900" kern="100" dirty="0">
                  <a:cs typeface="Times New Roman" panose="02020603050405020304" pitchFamily="18" charset="0"/>
                </a:endParaRPr>
              </a:p>
              <a:p>
                <a:endParaRPr lang="en-US" altLang="zh-CN" sz="2900" kern="100" dirty="0">
                  <a:cs typeface="Times New Roman" panose="02020603050405020304" pitchFamily="18" charset="0"/>
                </a:endParaRPr>
              </a:p>
              <a:p>
                <a:r>
                  <a:rPr lang="en-US" altLang="zh-CN" sz="2900" kern="100" dirty="0">
                    <a:cs typeface="Times New Roman" panose="02020603050405020304" pitchFamily="18" charset="0"/>
                  </a:rPr>
                  <a:t>3. </a:t>
                </a:r>
                <a:r>
                  <a:rPr lang="zh-CN" altLang="en-US" sz="2900" kern="100" dirty="0">
                    <a:cs typeface="Times New Roman" panose="02020603050405020304" pitchFamily="18" charset="0"/>
                  </a:rPr>
                  <a:t>接收信号</a:t>
                </a:r>
                <a:endParaRPr lang="en-US" altLang="zh-CN" sz="2900" kern="100" dirty="0">
                  <a:cs typeface="Times New Roman" panose="02020603050405020304" pitchFamily="18" charset="0"/>
                </a:endParaRPr>
              </a:p>
              <a:p>
                <a:pPr marL="0" indent="0">
                  <a:buNone/>
                </a:pPr>
                <a:r>
                  <a:rPr lang="zh-CN" altLang="en-US" sz="2900" kern="100" dirty="0">
                    <a:cs typeface="Times New Roman" panose="02020603050405020304" pitchFamily="18" charset="0"/>
                  </a:rPr>
                  <a:t>   求出包络表达式</a:t>
                </a:r>
                <a:endParaRPr lang="en-US" altLang="zh-CN" sz="2900" kern="100" dirty="0">
                  <a:cs typeface="Times New Roman" panose="02020603050405020304" pitchFamily="18" charset="0"/>
                </a:endParaRPr>
              </a:p>
              <a:p>
                <a:pPr marL="0" indent="0">
                  <a:buNone/>
                </a:pPr>
                <a:endParaRPr lang="en-US" altLang="zh-CN" sz="2900" kern="100" dirty="0">
                  <a:cs typeface="Times New Roman" panose="02020603050405020304" pitchFamily="18" charset="0"/>
                </a:endParaRPr>
              </a:p>
              <a:p>
                <a:r>
                  <a:rPr lang="en-US" altLang="zh-CN" sz="2900" dirty="0"/>
                  <a:t>4.</a:t>
                </a:r>
                <a:r>
                  <a:rPr lang="zh-CN" altLang="en-US" sz="2900" dirty="0"/>
                  <a:t>计算不同信噪比下（</a:t>
                </a:r>
                <a:r>
                  <a:rPr lang="en-US" altLang="zh-CN" sz="2900" dirty="0">
                    <a:solidFill>
                      <a:srgbClr val="FF0000"/>
                    </a:solidFill>
                  </a:rPr>
                  <a:t>SNR=-20</a:t>
                </a:r>
                <a:r>
                  <a:rPr lang="zh-CN" altLang="en-US" sz="2900" dirty="0">
                    <a:solidFill>
                      <a:srgbClr val="FF0000"/>
                    </a:solidFill>
                  </a:rPr>
                  <a:t>：</a:t>
                </a:r>
                <a:r>
                  <a:rPr lang="en-US" altLang="zh-CN" sz="2900" dirty="0">
                    <a:solidFill>
                      <a:srgbClr val="FF0000"/>
                    </a:solidFill>
                  </a:rPr>
                  <a:t>5:20dB</a:t>
                </a:r>
                <a:r>
                  <a:rPr lang="zh-CN" altLang="en-US" sz="2900" dirty="0"/>
                  <a:t>）的信号参数</a:t>
                </a:r>
                <a:r>
                  <a:rPr lang="en-US" altLang="zh-CN" sz="2900" dirty="0">
                    <a:solidFill>
                      <a:srgbClr val="FF0000"/>
                    </a:solidFill>
                  </a:rPr>
                  <a:t>b</a:t>
                </a:r>
                <a:r>
                  <a:rPr lang="zh-CN" altLang="en-US" sz="2900" dirty="0"/>
                  <a:t> 。</a:t>
                </a:r>
                <a:endParaRPr lang="en-US" altLang="zh-CN" sz="2900" dirty="0"/>
              </a:p>
              <a:p>
                <a:endParaRPr lang="en-US" altLang="zh-CN" sz="2900" dirty="0"/>
              </a:p>
              <a:p>
                <a:pPr marL="0" indent="0">
                  <a:buNone/>
                </a:pPr>
                <a:endParaRPr lang="en-US" altLang="zh-CN" sz="2900" kern="100" dirty="0">
                  <a:cs typeface="Times New Roman" panose="02020603050405020304" pitchFamily="18" charset="0"/>
                </a:endParaRPr>
              </a:p>
            </p:txBody>
          </p:sp>
        </mc:Choice>
        <mc:Fallback xmlns="">
          <p:sp>
            <p:nvSpPr>
              <p:cNvPr id="3" name="内容占位符 2">
                <a:extLst>
                  <a:ext uri="{FF2B5EF4-FFF2-40B4-BE49-F238E27FC236}">
                    <a16:creationId xmlns:a16="http://schemas.microsoft.com/office/drawing/2014/main" id="{F6E9118F-DB87-4901-91B7-2E44D46D2B52}"/>
                  </a:ext>
                </a:extLst>
              </p:cNvPr>
              <p:cNvSpPr>
                <a:spLocks noGrp="1" noRot="1" noChangeAspect="1" noMove="1" noResize="1" noEditPoints="1" noAdjustHandles="1" noChangeArrowheads="1" noChangeShapeType="1" noTextEdit="1"/>
              </p:cNvSpPr>
              <p:nvPr>
                <p:ph idx="1"/>
              </p:nvPr>
            </p:nvSpPr>
            <p:spPr>
              <a:xfrm>
                <a:off x="486561" y="243281"/>
                <a:ext cx="11274803" cy="5933682"/>
              </a:xfrm>
              <a:blipFill>
                <a:blip r:embed="rId2"/>
                <a:stretch>
                  <a:fillRect l="-649" t="-20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矩形 3">
                <a:extLst>
                  <a:ext uri="{FF2B5EF4-FFF2-40B4-BE49-F238E27FC236}">
                    <a16:creationId xmlns:a16="http://schemas.microsoft.com/office/drawing/2014/main" id="{6509966B-78C4-4DDD-83A0-B0ECF0503A1F}"/>
                  </a:ext>
                </a:extLst>
              </p:cNvPr>
              <p:cNvSpPr/>
              <p:nvPr/>
            </p:nvSpPr>
            <p:spPr>
              <a:xfrm>
                <a:off x="2775087" y="3244517"/>
                <a:ext cx="6096000" cy="983667"/>
              </a:xfrm>
              <a:prstGeom prst="rect">
                <a:avLst/>
              </a:prstGeom>
            </p:spPr>
            <p:txBody>
              <a:bodyPr>
                <a:spAutoFit/>
              </a:bodyPr>
              <a:lstStyle/>
              <a:p>
                <a:pPr algn="just">
                  <a:spcAft>
                    <a:spcPts val="0"/>
                  </a:spcAft>
                </a:pPr>
                <a14:m>
                  <m:oMathPara xmlns:m="http://schemas.openxmlformats.org/officeDocument/2006/math">
                    <m:oMathParaPr>
                      <m:jc m:val="centerGroup"/>
                    </m:oMathParaPr>
                    <m:oMath xmlns:m="http://schemas.openxmlformats.org/officeDocument/2006/math">
                      <m:r>
                        <a:rPr lang="en-US" altLang="zh-CN" b="1" i="1" kern="100" smtClean="0">
                          <a:solidFill>
                            <a:srgbClr val="0000FF"/>
                          </a:solidFill>
                          <a:latin typeface="Cambria Math" panose="02040503050406030204" pitchFamily="18" charset="0"/>
                          <a:cs typeface="Times New Roman" panose="02020603050405020304" pitchFamily="18" charset="0"/>
                        </a:rPr>
                        <m:t>𝑵</m:t>
                      </m:r>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r>
                        <a:rPr lang="en-US" altLang="zh-CN" b="1" i="1" kern="100">
                          <a:solidFill>
                            <a:srgbClr val="0000FF"/>
                          </a:solidFill>
                          <a:latin typeface="Cambria Math" panose="02040503050406030204" pitchFamily="18" charset="0"/>
                          <a:cs typeface="Times New Roman" panose="02020603050405020304" pitchFamily="18" charset="0"/>
                        </a:rPr>
                        <m:t>=</m:t>
                      </m:r>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𝑵</m:t>
                          </m:r>
                        </m:e>
                        <m:sub>
                          <m:r>
                            <a:rPr lang="en-US" altLang="zh-CN" b="1" i="1" kern="100">
                              <a:solidFill>
                                <a:srgbClr val="0000FF"/>
                              </a:solidFill>
                              <a:latin typeface="Cambria Math" panose="02040503050406030204" pitchFamily="18" charset="0"/>
                              <a:cs typeface="Times New Roman" panose="02020603050405020304" pitchFamily="18" charset="0"/>
                            </a:rPr>
                            <m:t>𝑰</m:t>
                          </m:r>
                        </m:sub>
                      </m:sSub>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0000FF"/>
                              </a:solidFill>
                              <a:latin typeface="Cambria Math" panose="02040503050406030204" pitchFamily="18" charset="0"/>
                              <a:cs typeface="Times New Roman" panose="02020603050405020304" pitchFamily="18" charset="0"/>
                            </a:rPr>
                            <m:t>𝒄𝒐𝒔</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r>
                        <a:rPr lang="en-US" altLang="zh-CN" b="1" i="1" kern="100">
                          <a:solidFill>
                            <a:srgbClr val="0000FF"/>
                          </a:solidFill>
                          <a:latin typeface="Cambria Math" panose="02040503050406030204" pitchFamily="18" charset="0"/>
                          <a:cs typeface="Times New Roman" panose="02020603050405020304" pitchFamily="18" charset="0"/>
                        </a:rPr>
                        <m:t>𝒕</m:t>
                      </m:r>
                      <m:r>
                        <a:rPr lang="en-US" altLang="zh-CN" b="1" i="1" kern="100">
                          <a:solidFill>
                            <a:srgbClr val="0000FF"/>
                          </a:solidFill>
                          <a:latin typeface="Cambria Math" panose="02040503050406030204" pitchFamily="18" charset="0"/>
                          <a:cs typeface="Times New Roman" panose="02020603050405020304" pitchFamily="18" charset="0"/>
                        </a:rPr>
                        <m:t>−</m:t>
                      </m:r>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𝑵</m:t>
                          </m:r>
                        </m:e>
                        <m:sub>
                          <m:r>
                            <a:rPr lang="en-US" altLang="zh-CN" b="1" i="1" kern="100">
                              <a:solidFill>
                                <a:srgbClr val="0000FF"/>
                              </a:solidFill>
                              <a:latin typeface="Cambria Math" panose="02040503050406030204" pitchFamily="18" charset="0"/>
                              <a:cs typeface="Times New Roman" panose="02020603050405020304" pitchFamily="18" charset="0"/>
                            </a:rPr>
                            <m:t>𝑸</m:t>
                          </m:r>
                        </m:sub>
                      </m:sSub>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0000FF"/>
                                  </a:solidFill>
                                  <a:latin typeface="Cambria Math" panose="02040503050406030204" pitchFamily="18" charset="0"/>
                                  <a:cs typeface="Times New Roman" panose="02020603050405020304" pitchFamily="18" charset="0"/>
                                </a:rPr>
                                <m:t>𝒔𝒊𝒏</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fName>
                        <m:e>
                          <m:r>
                            <a:rPr lang="en-US" altLang="zh-CN" b="1" i="1" kern="100">
                              <a:solidFill>
                                <a:srgbClr val="0000FF"/>
                              </a:solidFill>
                              <a:latin typeface="Cambria Math" panose="02040503050406030204" pitchFamily="18" charset="0"/>
                              <a:cs typeface="Times New Roman" panose="02020603050405020304" pitchFamily="18" charset="0"/>
                            </a:rPr>
                            <m:t>𝒕</m:t>
                          </m:r>
                        </m:e>
                      </m:func>
                      <m:r>
                        <a:rPr lang="en-US" altLang="zh-CN" b="1" i="1" kern="100">
                          <a:solidFill>
                            <a:srgbClr val="0000FF"/>
                          </a:solidFill>
                          <a:latin typeface="Cambria Math" panose="02040503050406030204" pitchFamily="18" charset="0"/>
                          <a:cs typeface="Times New Roman" panose="02020603050405020304" pitchFamily="18" charset="0"/>
                        </a:rPr>
                        <m:t>    (</m:t>
                      </m:r>
                      <m:r>
                        <a:rPr lang="en-US" altLang="zh-CN" b="1" i="1" kern="100">
                          <a:solidFill>
                            <a:srgbClr val="0000FF"/>
                          </a:solidFill>
                          <a:latin typeface="Cambria Math" panose="02040503050406030204" pitchFamily="18" charset="0"/>
                          <a:cs typeface="Times New Roman" panose="02020603050405020304" pitchFamily="18" charset="0"/>
                        </a:rPr>
                        <m:t>𝟏</m:t>
                      </m:r>
                      <m:r>
                        <a:rPr lang="en-US" altLang="zh-CN" b="1" i="1" kern="100">
                          <a:solidFill>
                            <a:srgbClr val="0000FF"/>
                          </a:solidFill>
                          <a:latin typeface="Cambria Math" panose="02040503050406030204" pitchFamily="18" charset="0"/>
                          <a:cs typeface="Times New Roman" panose="02020603050405020304" pitchFamily="18" charset="0"/>
                        </a:rPr>
                        <m:t>)</m:t>
                      </m:r>
                    </m:oMath>
                  </m:oMathPara>
                </a14:m>
                <a:endParaRPr lang="zh-CN" altLang="zh-CN" b="1" kern="100" dirty="0">
                  <a:solidFill>
                    <a:srgbClr val="0000FF"/>
                  </a:solidFill>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𝑵</m:t>
                          </m:r>
                        </m:e>
                        <m:sub>
                          <m:r>
                            <a:rPr lang="en-US" altLang="zh-CN" b="1" i="1" kern="100">
                              <a:solidFill>
                                <a:srgbClr val="0000FF"/>
                              </a:solidFill>
                              <a:latin typeface="Cambria Math" panose="02040503050406030204" pitchFamily="18" charset="0"/>
                              <a:cs typeface="Times New Roman" panose="02020603050405020304" pitchFamily="18" charset="0"/>
                            </a:rPr>
                            <m:t>𝑰</m:t>
                          </m:r>
                        </m:sub>
                      </m:sSub>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r>
                        <a:rPr lang="en-US" altLang="zh-CN" b="1" kern="100">
                          <a:solidFill>
                            <a:srgbClr val="0000FF"/>
                          </a:solidFill>
                          <a:latin typeface="Cambria Math" panose="02040503050406030204" pitchFamily="18" charset="0"/>
                          <a:cs typeface="Times New Roman" panose="02020603050405020304" pitchFamily="18" charset="0"/>
                        </a:rPr>
                        <m:t>=</m:t>
                      </m:r>
                      <m:r>
                        <a:rPr lang="en-US" altLang="zh-CN" b="1" i="1" kern="100">
                          <a:solidFill>
                            <a:srgbClr val="0000FF"/>
                          </a:solidFill>
                          <a:latin typeface="Cambria Math" panose="02040503050406030204" pitchFamily="18" charset="0"/>
                          <a:cs typeface="Times New Roman" panose="02020603050405020304" pitchFamily="18" charset="0"/>
                        </a:rPr>
                        <m:t>𝑵</m:t>
                      </m:r>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0000FF"/>
                              </a:solidFill>
                              <a:latin typeface="Cambria Math" panose="02040503050406030204" pitchFamily="18" charset="0"/>
                              <a:cs typeface="Times New Roman" panose="02020603050405020304" pitchFamily="18" charset="0"/>
                            </a:rPr>
                            <m:t>𝒄𝒐𝒔</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r>
                        <a:rPr lang="en-US" altLang="zh-CN" b="1" i="1" kern="100">
                          <a:solidFill>
                            <a:srgbClr val="0000FF"/>
                          </a:solidFill>
                          <a:latin typeface="Cambria Math" panose="02040503050406030204" pitchFamily="18" charset="0"/>
                          <a:cs typeface="Times New Roman" panose="02020603050405020304" pitchFamily="18" charset="0"/>
                        </a:rPr>
                        <m:t>𝒕</m:t>
                      </m:r>
                      <m:r>
                        <a:rPr lang="en-US" altLang="zh-CN" b="1" i="1" kern="100">
                          <a:solidFill>
                            <a:srgbClr val="0000FF"/>
                          </a:solidFill>
                          <a:latin typeface="Cambria Math" panose="02040503050406030204" pitchFamily="18" charset="0"/>
                          <a:cs typeface="Times New Roman" panose="02020603050405020304" pitchFamily="18" charset="0"/>
                        </a:rPr>
                        <m:t>+</m:t>
                      </m:r>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acc>
                                <m:accPr>
                                  <m:chr m:val="̂"/>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b="1" i="1" kern="100">
                                      <a:solidFill>
                                        <a:srgbClr val="0000FF"/>
                                      </a:solidFill>
                                      <a:latin typeface="Cambria Math" panose="02040503050406030204" pitchFamily="18" charset="0"/>
                                      <a:cs typeface="Times New Roman" panose="02020603050405020304" pitchFamily="18" charset="0"/>
                                    </a:rPr>
                                    <m:t>𝑵</m:t>
                                  </m:r>
                                </m:e>
                              </m:acc>
                              <m:r>
                                <a:rPr lang="en-US" altLang="zh-CN" b="1" kern="100">
                                  <a:solidFill>
                                    <a:srgbClr val="0000FF"/>
                                  </a:solidFill>
                                  <a:latin typeface="Cambria Math" panose="02040503050406030204" pitchFamily="18" charset="0"/>
                                  <a:cs typeface="Times New Roman" panose="02020603050405020304" pitchFamily="18" charset="0"/>
                                </a:rPr>
                                <m:t>(</m:t>
                              </m:r>
                              <m:r>
                                <a:rPr lang="en-US" altLang="zh-CN" b="1" i="1" kern="100">
                                  <a:solidFill>
                                    <a:srgbClr val="0000FF"/>
                                  </a:solidFill>
                                  <a:latin typeface="Cambria Math" panose="02040503050406030204" pitchFamily="18" charset="0"/>
                                  <a:cs typeface="Times New Roman" panose="02020603050405020304" pitchFamily="18" charset="0"/>
                                </a:rPr>
                                <m:t>𝐭</m:t>
                              </m:r>
                              <m:r>
                                <a:rPr lang="en-US" altLang="zh-CN" b="1" kern="100">
                                  <a:solidFill>
                                    <a:srgbClr val="0000FF"/>
                                  </a:solidFill>
                                  <a:latin typeface="Cambria Math" panose="02040503050406030204" pitchFamily="18" charset="0"/>
                                  <a:cs typeface="Times New Roman" panose="02020603050405020304" pitchFamily="18" charset="0"/>
                                </a:rPr>
                                <m:t>)</m:t>
                              </m:r>
                              <m:r>
                                <a:rPr lang="en-US" altLang="zh-CN" b="1" i="1" kern="100">
                                  <a:solidFill>
                                    <a:srgbClr val="0000FF"/>
                                  </a:solidFill>
                                  <a:latin typeface="Cambria Math" panose="02040503050406030204" pitchFamily="18" charset="0"/>
                                  <a:cs typeface="Times New Roman" panose="02020603050405020304" pitchFamily="18" charset="0"/>
                                </a:rPr>
                                <m:t>𝒔𝒊𝒏</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fName>
                        <m:e>
                          <m:r>
                            <a:rPr lang="en-US" altLang="zh-CN" b="1" i="1" kern="100">
                              <a:solidFill>
                                <a:srgbClr val="0000FF"/>
                              </a:solidFill>
                              <a:latin typeface="Cambria Math" panose="02040503050406030204" pitchFamily="18" charset="0"/>
                              <a:cs typeface="Times New Roman" panose="02020603050405020304" pitchFamily="18" charset="0"/>
                            </a:rPr>
                            <m:t>𝒕</m:t>
                          </m:r>
                        </m:e>
                      </m:func>
                      <m:r>
                        <a:rPr lang="en-US" altLang="zh-CN" b="1" i="1" kern="100">
                          <a:solidFill>
                            <a:srgbClr val="0000FF"/>
                          </a:solidFill>
                          <a:latin typeface="Cambria Math" panose="02040503050406030204" pitchFamily="18" charset="0"/>
                          <a:cs typeface="Times New Roman" panose="02020603050405020304" pitchFamily="18" charset="0"/>
                        </a:rPr>
                        <m:t>       (</m:t>
                      </m:r>
                      <m:r>
                        <a:rPr lang="en-US" altLang="zh-CN" b="1" i="1" kern="100">
                          <a:solidFill>
                            <a:srgbClr val="0000FF"/>
                          </a:solidFill>
                          <a:latin typeface="Cambria Math" panose="02040503050406030204" pitchFamily="18" charset="0"/>
                          <a:cs typeface="Times New Roman" panose="02020603050405020304" pitchFamily="18" charset="0"/>
                        </a:rPr>
                        <m:t>𝟐</m:t>
                      </m:r>
                      <m:r>
                        <a:rPr lang="en-US" altLang="zh-CN" b="1" i="1" kern="100">
                          <a:solidFill>
                            <a:srgbClr val="0000FF"/>
                          </a:solidFill>
                          <a:latin typeface="Cambria Math" panose="02040503050406030204" pitchFamily="18" charset="0"/>
                          <a:cs typeface="Times New Roman" panose="02020603050405020304" pitchFamily="18" charset="0"/>
                        </a:rPr>
                        <m:t>)</m:t>
                      </m:r>
                    </m:oMath>
                  </m:oMathPara>
                </a14:m>
                <a:endParaRPr lang="zh-CN" altLang="zh-CN" b="1" kern="100" dirty="0">
                  <a:solidFill>
                    <a:srgbClr val="0000FF"/>
                  </a:solidFill>
                  <a:latin typeface="等线" panose="02010600030101010101" pitchFamily="2" charset="-122"/>
                  <a:cs typeface="Times New Roman" panose="02020603050405020304" pitchFamily="18" charset="0"/>
                </a:endParaRPr>
              </a:p>
              <a:p>
                <a:pPr algn="just">
                  <a:spcAft>
                    <a:spcPts val="0"/>
                  </a:spcAft>
                </a:pPr>
                <a14:m>
                  <m:oMathPara xmlns:m="http://schemas.openxmlformats.org/officeDocument/2006/math">
                    <m:oMathParaPr>
                      <m:jc m:val="centerGroup"/>
                    </m:oMathParaPr>
                    <m:oMath xmlns:m="http://schemas.openxmlformats.org/officeDocument/2006/math">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𝑵</m:t>
                          </m:r>
                        </m:e>
                        <m:sub>
                          <m:r>
                            <a:rPr lang="en-US" altLang="zh-CN" b="1" i="1" kern="100">
                              <a:solidFill>
                                <a:srgbClr val="0000FF"/>
                              </a:solidFill>
                              <a:latin typeface="Cambria Math" panose="02040503050406030204" pitchFamily="18" charset="0"/>
                              <a:cs typeface="Times New Roman" panose="02020603050405020304" pitchFamily="18" charset="0"/>
                            </a:rPr>
                            <m:t>𝑸</m:t>
                          </m:r>
                        </m:sub>
                      </m:sSub>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r>
                        <a:rPr lang="en-US" altLang="zh-CN" b="1" kern="100">
                          <a:solidFill>
                            <a:srgbClr val="0000FF"/>
                          </a:solidFill>
                          <a:latin typeface="Cambria Math" panose="02040503050406030204" pitchFamily="18" charset="0"/>
                          <a:cs typeface="Times New Roman" panose="02020603050405020304" pitchFamily="18" charset="0"/>
                        </a:rPr>
                        <m:t>=</m:t>
                      </m:r>
                      <m:r>
                        <a:rPr lang="en-US" altLang="zh-CN" b="1" i="1" kern="100">
                          <a:solidFill>
                            <a:srgbClr val="0000FF"/>
                          </a:solidFill>
                          <a:latin typeface="Cambria Math" panose="02040503050406030204" pitchFamily="18" charset="0"/>
                          <a:cs typeface="Times New Roman" panose="02020603050405020304" pitchFamily="18" charset="0"/>
                        </a:rPr>
                        <m:t>−</m:t>
                      </m:r>
                      <m:r>
                        <a:rPr lang="en-US" altLang="zh-CN" b="1" i="1" kern="100">
                          <a:solidFill>
                            <a:srgbClr val="0000FF"/>
                          </a:solidFill>
                          <a:latin typeface="Cambria Math" panose="02040503050406030204" pitchFamily="18" charset="0"/>
                          <a:cs typeface="Times New Roman" panose="02020603050405020304" pitchFamily="18" charset="0"/>
                        </a:rPr>
                        <m:t>𝑵</m:t>
                      </m:r>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0000FF"/>
                                  </a:solidFill>
                                  <a:latin typeface="Cambria Math" panose="02040503050406030204" pitchFamily="18" charset="0"/>
                                  <a:cs typeface="Times New Roman" panose="02020603050405020304" pitchFamily="18" charset="0"/>
                                </a:rPr>
                                <m:t>𝒔𝒊𝒏</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fName>
                        <m:e>
                          <m:r>
                            <a:rPr lang="en-US" altLang="zh-CN" b="1" i="1" kern="100">
                              <a:solidFill>
                                <a:srgbClr val="0000FF"/>
                              </a:solidFill>
                              <a:latin typeface="Cambria Math" panose="02040503050406030204" pitchFamily="18" charset="0"/>
                              <a:cs typeface="Times New Roman" panose="02020603050405020304" pitchFamily="18" charset="0"/>
                            </a:rPr>
                            <m:t>𝒕</m:t>
                          </m:r>
                        </m:e>
                      </m:func>
                      <m:r>
                        <a:rPr lang="en-US" altLang="zh-CN" b="1" i="1" kern="100">
                          <a:solidFill>
                            <a:srgbClr val="0000FF"/>
                          </a:solidFill>
                          <a:latin typeface="Cambria Math" panose="02040503050406030204" pitchFamily="18" charset="0"/>
                          <a:cs typeface="Times New Roman" panose="02020603050405020304" pitchFamily="18" charset="0"/>
                        </a:rPr>
                        <m:t>+</m:t>
                      </m:r>
                      <m:acc>
                        <m:accPr>
                          <m:chr m:val="̂"/>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accPr>
                        <m:e>
                          <m:r>
                            <a:rPr lang="en-US" altLang="zh-CN" b="1" i="1" kern="100">
                              <a:solidFill>
                                <a:srgbClr val="0000FF"/>
                              </a:solidFill>
                              <a:latin typeface="Cambria Math" panose="02040503050406030204" pitchFamily="18" charset="0"/>
                              <a:cs typeface="Times New Roman" panose="02020603050405020304" pitchFamily="18" charset="0"/>
                            </a:rPr>
                            <m:t>𝑵</m:t>
                          </m:r>
                        </m:e>
                      </m:acc>
                      <m:d>
                        <m:d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b="1" i="1" kern="100">
                              <a:solidFill>
                                <a:srgbClr val="0000FF"/>
                              </a:solidFill>
                              <a:latin typeface="Cambria Math" panose="02040503050406030204" pitchFamily="18" charset="0"/>
                              <a:cs typeface="Times New Roman" panose="02020603050405020304" pitchFamily="18" charset="0"/>
                            </a:rPr>
                            <m:t>𝒕</m:t>
                          </m:r>
                        </m:e>
                      </m:d>
                      <m:func>
                        <m:func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funcPr>
                        <m:fName>
                          <m:r>
                            <a:rPr lang="en-US" altLang="zh-CN" b="1" i="1" kern="100">
                              <a:solidFill>
                                <a:srgbClr val="0000FF"/>
                              </a:solidFill>
                              <a:latin typeface="Cambria Math" panose="02040503050406030204" pitchFamily="18" charset="0"/>
                              <a:cs typeface="Times New Roman" panose="02020603050405020304" pitchFamily="18" charset="0"/>
                            </a:rPr>
                            <m:t>𝒄𝒐𝒔</m:t>
                          </m:r>
                        </m:fName>
                        <m:e>
                          <m:sSub>
                            <m:sSubPr>
                              <m:ctrlPr>
                                <a:rPr lang="zh-CN" altLang="zh-CN" b="1" i="1" kern="100">
                                  <a:solidFill>
                                    <a:srgbClr val="0000FF"/>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b="1" i="1" kern="100">
                                  <a:solidFill>
                                    <a:srgbClr val="0000FF"/>
                                  </a:solidFill>
                                  <a:latin typeface="Cambria Math" panose="02040503050406030204" pitchFamily="18" charset="0"/>
                                  <a:cs typeface="Times New Roman" panose="02020603050405020304" pitchFamily="18" charset="0"/>
                                </a:rPr>
                                <m:t>𝝎</m:t>
                              </m:r>
                            </m:e>
                            <m:sub>
                              <m:r>
                                <a:rPr lang="en-US" altLang="zh-CN" b="1" i="1" kern="100">
                                  <a:solidFill>
                                    <a:srgbClr val="0000FF"/>
                                  </a:solidFill>
                                  <a:latin typeface="Cambria Math" panose="02040503050406030204" pitchFamily="18" charset="0"/>
                                  <a:cs typeface="Times New Roman" panose="02020603050405020304" pitchFamily="18" charset="0"/>
                                </a:rPr>
                                <m:t>𝟎</m:t>
                              </m:r>
                            </m:sub>
                          </m:sSub>
                        </m:e>
                      </m:func>
                      <m:r>
                        <a:rPr lang="en-US" altLang="zh-CN" b="1" i="1" kern="100">
                          <a:solidFill>
                            <a:srgbClr val="0000FF"/>
                          </a:solidFill>
                          <a:latin typeface="Cambria Math" panose="02040503050406030204" pitchFamily="18" charset="0"/>
                          <a:cs typeface="Times New Roman" panose="02020603050405020304" pitchFamily="18" charset="0"/>
                        </a:rPr>
                        <m:t>𝒕</m:t>
                      </m:r>
                      <m:r>
                        <a:rPr lang="en-US" altLang="zh-CN" b="1" i="1" kern="100">
                          <a:solidFill>
                            <a:srgbClr val="0000FF"/>
                          </a:solidFill>
                          <a:latin typeface="Cambria Math" panose="02040503050406030204" pitchFamily="18" charset="0"/>
                          <a:cs typeface="Times New Roman" panose="02020603050405020304" pitchFamily="18" charset="0"/>
                        </a:rPr>
                        <m:t>   (</m:t>
                      </m:r>
                      <m:r>
                        <a:rPr lang="en-US" altLang="zh-CN" b="1" i="1" kern="100">
                          <a:solidFill>
                            <a:srgbClr val="0000FF"/>
                          </a:solidFill>
                          <a:latin typeface="Cambria Math" panose="02040503050406030204" pitchFamily="18" charset="0"/>
                          <a:cs typeface="Times New Roman" panose="02020603050405020304" pitchFamily="18" charset="0"/>
                        </a:rPr>
                        <m:t>𝟑</m:t>
                      </m:r>
                      <m:r>
                        <a:rPr lang="en-US" altLang="zh-CN" b="1" i="1" kern="100">
                          <a:solidFill>
                            <a:srgbClr val="0000FF"/>
                          </a:solidFill>
                          <a:latin typeface="Cambria Math" panose="02040503050406030204" pitchFamily="18" charset="0"/>
                          <a:cs typeface="Times New Roman" panose="02020603050405020304" pitchFamily="18" charset="0"/>
                        </a:rPr>
                        <m:t>)</m:t>
                      </m:r>
                    </m:oMath>
                  </m:oMathPara>
                </a14:m>
                <a:endParaRPr lang="zh-CN" altLang="zh-CN" b="1" kern="100" dirty="0">
                  <a:solidFill>
                    <a:srgbClr val="0000FF"/>
                  </a:solidFill>
                  <a:latin typeface="等线" panose="02010600030101010101" pitchFamily="2" charset="-122"/>
                  <a:cs typeface="Times New Roman" panose="02020603050405020304" pitchFamily="18" charset="0"/>
                </a:endParaRPr>
              </a:p>
            </p:txBody>
          </p:sp>
        </mc:Choice>
        <mc:Fallback xmlns="">
          <p:sp>
            <p:nvSpPr>
              <p:cNvPr id="4" name="矩形 3">
                <a:extLst>
                  <a:ext uri="{FF2B5EF4-FFF2-40B4-BE49-F238E27FC236}">
                    <a16:creationId xmlns:a16="http://schemas.microsoft.com/office/drawing/2014/main" id="{6509966B-78C4-4DDD-83A0-B0ECF0503A1F}"/>
                  </a:ext>
                </a:extLst>
              </p:cNvPr>
              <p:cNvSpPr>
                <a:spLocks noRot="1" noChangeAspect="1" noMove="1" noResize="1" noEditPoints="1" noAdjustHandles="1" noChangeArrowheads="1" noChangeShapeType="1" noTextEdit="1"/>
              </p:cNvSpPr>
              <p:nvPr/>
            </p:nvSpPr>
            <p:spPr>
              <a:xfrm>
                <a:off x="2775087" y="3244517"/>
                <a:ext cx="6096000" cy="983667"/>
              </a:xfrm>
              <a:prstGeom prst="rect">
                <a:avLst/>
              </a:prstGeom>
              <a:blipFill>
                <a:blip r:embed="rId3"/>
                <a:stretch>
                  <a:fillRect b="-3086"/>
                </a:stretch>
              </a:blipFill>
            </p:spPr>
            <p:txBody>
              <a:bodyPr/>
              <a:lstStyle/>
              <a:p>
                <a:r>
                  <a:rPr lang="zh-CN" altLang="en-US">
                    <a:noFill/>
                  </a:rPr>
                  <a:t> </a:t>
                </a:r>
              </a:p>
            </p:txBody>
          </p:sp>
        </mc:Fallback>
      </mc:AlternateContent>
      <p:pic>
        <p:nvPicPr>
          <p:cNvPr id="7" name="图片 6">
            <a:extLst>
              <a:ext uri="{FF2B5EF4-FFF2-40B4-BE49-F238E27FC236}">
                <a16:creationId xmlns:a16="http://schemas.microsoft.com/office/drawing/2014/main" id="{2BECA11A-6BC7-42EB-8A00-965B5A58578F}"/>
              </a:ext>
            </a:extLst>
          </p:cNvPr>
          <p:cNvPicPr>
            <a:picLocks noChangeAspect="1"/>
          </p:cNvPicPr>
          <p:nvPr/>
        </p:nvPicPr>
        <p:blipFill>
          <a:blip r:embed="rId4"/>
          <a:stretch>
            <a:fillRect/>
          </a:stretch>
        </p:blipFill>
        <p:spPr>
          <a:xfrm>
            <a:off x="2262865" y="4404990"/>
            <a:ext cx="10336702" cy="388888"/>
          </a:xfrm>
          <a:prstGeom prst="rect">
            <a:avLst/>
          </a:prstGeom>
        </p:spPr>
      </p:pic>
      <p:sp>
        <p:nvSpPr>
          <p:cNvPr id="13" name="Rectangle 6">
            <a:extLst>
              <a:ext uri="{FF2B5EF4-FFF2-40B4-BE49-F238E27FC236}">
                <a16:creationId xmlns:a16="http://schemas.microsoft.com/office/drawing/2014/main" id="{AA669580-0FEA-4341-BC16-AE3E74FF6F4E}"/>
              </a:ext>
            </a:extLst>
          </p:cNvPr>
          <p:cNvSpPr>
            <a:spLocks noChangeArrowheads="1"/>
          </p:cNvSpPr>
          <p:nvPr/>
        </p:nvSpPr>
        <p:spPr bwMode="auto">
          <a:xfrm>
            <a:off x="0" y="30480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800" b="0" i="0" u="none" strike="noStrike" cap="none" normalizeH="0" baseline="0">
                <a:ln>
                  <a:noFill/>
                </a:ln>
                <a:solidFill>
                  <a:schemeClr val="tx1"/>
                </a:solidFill>
                <a:effectLst/>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mc:AlternateContent xmlns:mc="http://schemas.openxmlformats.org/markup-compatibility/2006" xmlns:a14="http://schemas.microsoft.com/office/drawing/2010/main">
        <mc:Choice Requires="a14">
          <p:sp>
            <p:nvSpPr>
              <p:cNvPr id="2" name="矩形 1">
                <a:extLst>
                  <a:ext uri="{FF2B5EF4-FFF2-40B4-BE49-F238E27FC236}">
                    <a16:creationId xmlns:a16="http://schemas.microsoft.com/office/drawing/2014/main" id="{59B021E1-8F88-4D0B-A920-DEBAAEE24ACA}"/>
                  </a:ext>
                </a:extLst>
              </p:cNvPr>
              <p:cNvSpPr/>
              <p:nvPr/>
            </p:nvSpPr>
            <p:spPr>
              <a:xfrm>
                <a:off x="3500244" y="4758601"/>
                <a:ext cx="5000664" cy="65601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b="1" i="1" smtClean="0">
                          <a:solidFill>
                            <a:srgbClr val="0000FF"/>
                          </a:solidFill>
                          <a:latin typeface="Cambria Math" panose="02040503050406030204" pitchFamily="18" charset="0"/>
                        </a:rPr>
                        <m:t>𝐚</m:t>
                      </m:r>
                      <m:d>
                        <m:dPr>
                          <m:ctrlPr>
                            <a:rPr lang="zh-CN" altLang="en-US" b="1" i="1">
                              <a:solidFill>
                                <a:srgbClr val="0000FF"/>
                              </a:solidFill>
                              <a:latin typeface="Cambria Math" panose="02040503050406030204" pitchFamily="18" charset="0"/>
                            </a:rPr>
                          </m:ctrlPr>
                        </m:dPr>
                        <m:e>
                          <m:r>
                            <a:rPr lang="zh-CN" altLang="en-US" b="1" i="0">
                              <a:solidFill>
                                <a:srgbClr val="0000FF"/>
                              </a:solidFill>
                              <a:latin typeface="Cambria Math" panose="02040503050406030204" pitchFamily="18" charset="0"/>
                            </a:rPr>
                            <m:t>𝐭</m:t>
                          </m:r>
                        </m:e>
                      </m:d>
                      <m:r>
                        <a:rPr lang="zh-CN" altLang="en-US" b="1" i="0">
                          <a:solidFill>
                            <a:srgbClr val="0000FF"/>
                          </a:solidFill>
                          <a:latin typeface="Cambria Math" panose="02040503050406030204" pitchFamily="18" charset="0"/>
                        </a:rPr>
                        <m:t>=</m:t>
                      </m:r>
                      <m:rad>
                        <m:radPr>
                          <m:degHide m:val="on"/>
                          <m:ctrlPr>
                            <a:rPr lang="zh-CN" altLang="en-US" b="1" i="1">
                              <a:solidFill>
                                <a:srgbClr val="0000FF"/>
                              </a:solidFill>
                              <a:latin typeface="Cambria Math" panose="02040503050406030204" pitchFamily="18" charset="0"/>
                            </a:rPr>
                          </m:ctrlPr>
                        </m:radPr>
                        <m:deg/>
                        <m:e>
                          <m:sSup>
                            <m:sSupPr>
                              <m:ctrlPr>
                                <a:rPr lang="zh-CN" altLang="en-US" b="1" i="1">
                                  <a:solidFill>
                                    <a:srgbClr val="0000FF"/>
                                  </a:solidFill>
                                  <a:latin typeface="Cambria Math" panose="02040503050406030204" pitchFamily="18" charset="0"/>
                                </a:rPr>
                              </m:ctrlPr>
                            </m:sSupPr>
                            <m:e>
                              <m:d>
                                <m:dPr>
                                  <m:ctrlPr>
                                    <a:rPr lang="zh-CN" altLang="en-US" b="1" i="1">
                                      <a:solidFill>
                                        <a:srgbClr val="0000FF"/>
                                      </a:solidFill>
                                      <a:latin typeface="Cambria Math" panose="02040503050406030204" pitchFamily="18" charset="0"/>
                                    </a:rPr>
                                  </m:ctrlPr>
                                </m:dPr>
                                <m:e>
                                  <m:sSub>
                                    <m:sSubPr>
                                      <m:ctrlPr>
                                        <a:rPr lang="zh-CN" altLang="en-US" b="1" i="1">
                                          <a:solidFill>
                                            <a:srgbClr val="0000FF"/>
                                          </a:solidFill>
                                          <a:latin typeface="Cambria Math" panose="02040503050406030204" pitchFamily="18" charset="0"/>
                                        </a:rPr>
                                      </m:ctrlPr>
                                    </m:sSubPr>
                                    <m:e>
                                      <m:r>
                                        <a:rPr lang="zh-CN" altLang="en-US" b="1" i="1">
                                          <a:solidFill>
                                            <a:srgbClr val="0000FF"/>
                                          </a:solidFill>
                                          <a:latin typeface="Cambria Math" panose="02040503050406030204" pitchFamily="18" charset="0"/>
                                        </a:rPr>
                                        <m:t>𝑵</m:t>
                                      </m:r>
                                    </m:e>
                                    <m:sub>
                                      <m:r>
                                        <a:rPr lang="zh-CN" altLang="en-US" b="1" i="1">
                                          <a:solidFill>
                                            <a:srgbClr val="0000FF"/>
                                          </a:solidFill>
                                          <a:latin typeface="Cambria Math" panose="02040503050406030204" pitchFamily="18" charset="0"/>
                                        </a:rPr>
                                        <m:t>𝑰</m:t>
                                      </m:r>
                                    </m:sub>
                                  </m:sSub>
                                  <m:d>
                                    <m:dPr>
                                      <m:ctrlPr>
                                        <a:rPr lang="zh-CN" altLang="en-US" b="1" i="1">
                                          <a:solidFill>
                                            <a:srgbClr val="0000FF"/>
                                          </a:solidFill>
                                          <a:latin typeface="Cambria Math" panose="02040503050406030204" pitchFamily="18" charset="0"/>
                                        </a:rPr>
                                      </m:ctrlPr>
                                    </m:dPr>
                                    <m:e>
                                      <m:r>
                                        <a:rPr lang="zh-CN" altLang="en-US" b="1" i="1">
                                          <a:solidFill>
                                            <a:srgbClr val="0000FF"/>
                                          </a:solidFill>
                                          <a:latin typeface="Cambria Math" panose="02040503050406030204" pitchFamily="18" charset="0"/>
                                        </a:rPr>
                                        <m:t>𝒕</m:t>
                                      </m:r>
                                    </m:e>
                                  </m:d>
                                  <m:r>
                                    <a:rPr lang="zh-CN" altLang="en-US" b="1" i="0">
                                      <a:solidFill>
                                        <a:srgbClr val="0000FF"/>
                                      </a:solidFill>
                                      <a:latin typeface="Cambria Math" panose="02040503050406030204" pitchFamily="18" charset="0"/>
                                    </a:rPr>
                                    <m:t>+</m:t>
                                  </m:r>
                                  <m:r>
                                    <a:rPr lang="zh-CN" altLang="en-US" b="1" i="1">
                                      <a:solidFill>
                                        <a:srgbClr val="0000FF"/>
                                      </a:solidFill>
                                      <a:latin typeface="Cambria Math" panose="02040503050406030204" pitchFamily="18" charset="0"/>
                                    </a:rPr>
                                    <m:t>𝒃𝒄𝒐𝒔</m:t>
                                  </m:r>
                                  <m:r>
                                    <a:rPr lang="zh-CN" altLang="en-US" b="1" i="1">
                                      <a:solidFill>
                                        <a:srgbClr val="0000FF"/>
                                      </a:solidFill>
                                      <a:latin typeface="Cambria Math" panose="02040503050406030204" pitchFamily="18" charset="0"/>
                                    </a:rPr>
                                    <m:t>𝜽</m:t>
                                  </m:r>
                                </m:e>
                              </m:d>
                            </m:e>
                            <m:sup>
                              <m:r>
                                <a:rPr lang="zh-CN" altLang="en-US" b="1" i="0">
                                  <a:solidFill>
                                    <a:srgbClr val="0000FF"/>
                                  </a:solidFill>
                                  <a:latin typeface="Cambria Math" panose="02040503050406030204" pitchFamily="18" charset="0"/>
                                </a:rPr>
                                <m:t>𝟐</m:t>
                              </m:r>
                            </m:sup>
                          </m:sSup>
                          <m:r>
                            <a:rPr lang="zh-CN" altLang="en-US" b="1" i="0">
                              <a:solidFill>
                                <a:srgbClr val="0000FF"/>
                              </a:solidFill>
                              <a:latin typeface="Cambria Math" panose="02040503050406030204" pitchFamily="18" charset="0"/>
                            </a:rPr>
                            <m:t>+</m:t>
                          </m:r>
                          <m:sSup>
                            <m:sSupPr>
                              <m:ctrlPr>
                                <a:rPr lang="zh-CN" altLang="en-US" b="1" i="1">
                                  <a:solidFill>
                                    <a:srgbClr val="0000FF"/>
                                  </a:solidFill>
                                  <a:latin typeface="Cambria Math" panose="02040503050406030204" pitchFamily="18" charset="0"/>
                                </a:rPr>
                              </m:ctrlPr>
                            </m:sSupPr>
                            <m:e>
                              <m:d>
                                <m:dPr>
                                  <m:ctrlPr>
                                    <a:rPr lang="zh-CN" altLang="en-US" b="1" i="1">
                                      <a:solidFill>
                                        <a:srgbClr val="0000FF"/>
                                      </a:solidFill>
                                      <a:latin typeface="Cambria Math" panose="02040503050406030204" pitchFamily="18" charset="0"/>
                                    </a:rPr>
                                  </m:ctrlPr>
                                </m:dPr>
                                <m:e>
                                  <m:sSub>
                                    <m:sSubPr>
                                      <m:ctrlPr>
                                        <a:rPr lang="zh-CN" altLang="en-US" b="1" i="1">
                                          <a:solidFill>
                                            <a:srgbClr val="0000FF"/>
                                          </a:solidFill>
                                          <a:latin typeface="Cambria Math" panose="02040503050406030204" pitchFamily="18" charset="0"/>
                                        </a:rPr>
                                      </m:ctrlPr>
                                    </m:sSubPr>
                                    <m:e>
                                      <m:r>
                                        <a:rPr lang="zh-CN" altLang="en-US" b="1" i="1">
                                          <a:solidFill>
                                            <a:srgbClr val="0000FF"/>
                                          </a:solidFill>
                                          <a:latin typeface="Cambria Math" panose="02040503050406030204" pitchFamily="18" charset="0"/>
                                        </a:rPr>
                                        <m:t>𝑵</m:t>
                                      </m:r>
                                    </m:e>
                                    <m:sub>
                                      <m:r>
                                        <a:rPr lang="zh-CN" altLang="en-US" b="1" i="1">
                                          <a:solidFill>
                                            <a:srgbClr val="0000FF"/>
                                          </a:solidFill>
                                          <a:latin typeface="Cambria Math" panose="02040503050406030204" pitchFamily="18" charset="0"/>
                                        </a:rPr>
                                        <m:t>𝑸</m:t>
                                      </m:r>
                                    </m:sub>
                                  </m:sSub>
                                  <m:d>
                                    <m:dPr>
                                      <m:ctrlPr>
                                        <a:rPr lang="zh-CN" altLang="en-US" b="1" i="1">
                                          <a:solidFill>
                                            <a:srgbClr val="0000FF"/>
                                          </a:solidFill>
                                          <a:latin typeface="Cambria Math" panose="02040503050406030204" pitchFamily="18" charset="0"/>
                                        </a:rPr>
                                      </m:ctrlPr>
                                    </m:dPr>
                                    <m:e>
                                      <m:r>
                                        <a:rPr lang="zh-CN" altLang="en-US" b="1" i="1">
                                          <a:solidFill>
                                            <a:srgbClr val="0000FF"/>
                                          </a:solidFill>
                                          <a:latin typeface="Cambria Math" panose="02040503050406030204" pitchFamily="18" charset="0"/>
                                        </a:rPr>
                                        <m:t>𝒕</m:t>
                                      </m:r>
                                    </m:e>
                                  </m:d>
                                  <m:r>
                                    <a:rPr lang="zh-CN" altLang="en-US" b="1" i="0">
                                      <a:solidFill>
                                        <a:srgbClr val="0000FF"/>
                                      </a:solidFill>
                                      <a:latin typeface="Cambria Math" panose="02040503050406030204" pitchFamily="18" charset="0"/>
                                    </a:rPr>
                                    <m:t>+</m:t>
                                  </m:r>
                                  <m:r>
                                    <a:rPr lang="zh-CN" altLang="en-US" b="1" i="1">
                                      <a:solidFill>
                                        <a:srgbClr val="0000FF"/>
                                      </a:solidFill>
                                      <a:latin typeface="Cambria Math" panose="02040503050406030204" pitchFamily="18" charset="0"/>
                                    </a:rPr>
                                    <m:t>𝒃𝒔𝒊𝒏</m:t>
                                  </m:r>
                                  <m:r>
                                    <a:rPr lang="zh-CN" altLang="en-US" b="1" i="1">
                                      <a:solidFill>
                                        <a:srgbClr val="0000FF"/>
                                      </a:solidFill>
                                      <a:latin typeface="Cambria Math" panose="02040503050406030204" pitchFamily="18" charset="0"/>
                                    </a:rPr>
                                    <m:t>𝜽</m:t>
                                  </m:r>
                                </m:e>
                              </m:d>
                            </m:e>
                            <m:sup>
                              <m:r>
                                <a:rPr lang="zh-CN" altLang="en-US" b="1" i="0">
                                  <a:solidFill>
                                    <a:srgbClr val="0000FF"/>
                                  </a:solidFill>
                                  <a:latin typeface="Cambria Math" panose="02040503050406030204" pitchFamily="18" charset="0"/>
                                </a:rPr>
                                <m:t>𝟐</m:t>
                              </m:r>
                            </m:sup>
                          </m:sSup>
                        </m:e>
                      </m:rad>
                    </m:oMath>
                  </m:oMathPara>
                </a14:m>
                <a:endParaRPr lang="zh-CN" altLang="en-US" b="1" dirty="0"/>
              </a:p>
            </p:txBody>
          </p:sp>
        </mc:Choice>
        <mc:Fallback xmlns="">
          <p:sp>
            <p:nvSpPr>
              <p:cNvPr id="2" name="矩形 1">
                <a:extLst>
                  <a:ext uri="{FF2B5EF4-FFF2-40B4-BE49-F238E27FC236}">
                    <a16:creationId xmlns:a16="http://schemas.microsoft.com/office/drawing/2014/main" id="{59B021E1-8F88-4D0B-A920-DEBAAEE24ACA}"/>
                  </a:ext>
                </a:extLst>
              </p:cNvPr>
              <p:cNvSpPr>
                <a:spLocks noRot="1" noChangeAspect="1" noMove="1" noResize="1" noEditPoints="1" noAdjustHandles="1" noChangeArrowheads="1" noChangeShapeType="1" noTextEdit="1"/>
              </p:cNvSpPr>
              <p:nvPr/>
            </p:nvSpPr>
            <p:spPr>
              <a:xfrm>
                <a:off x="3500244" y="4758601"/>
                <a:ext cx="5000664" cy="656013"/>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0D01130-26B7-4301-B82F-53BCC61168CB}"/>
                  </a:ext>
                </a:extLst>
              </p:cNvPr>
              <p:cNvSpPr/>
              <p:nvPr/>
            </p:nvSpPr>
            <p:spPr>
              <a:xfrm>
                <a:off x="5697253" y="5891062"/>
                <a:ext cx="2475293" cy="6790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sty m:val="p"/>
                        </m:rPr>
                        <a:rPr lang="zh-CN" altLang="en-US" smtClean="0">
                          <a:solidFill>
                            <a:srgbClr val="0000FF"/>
                          </a:solidFill>
                          <a:latin typeface="Cambria Math" panose="02040503050406030204" pitchFamily="18" charset="0"/>
                        </a:rPr>
                        <m:t>SNR</m:t>
                      </m:r>
                      <m:r>
                        <a:rPr lang="zh-CN" altLang="en-US" smtClean="0">
                          <a:solidFill>
                            <a:srgbClr val="0000FF"/>
                          </a:solidFill>
                          <a:latin typeface="Cambria Math" panose="02040503050406030204" pitchFamily="18" charset="0"/>
                        </a:rPr>
                        <m:t>=10</m:t>
                      </m:r>
                      <m:r>
                        <m:rPr>
                          <m:sty m:val="p"/>
                        </m:rPr>
                        <a:rPr lang="zh-CN" altLang="en-US" smtClean="0">
                          <a:solidFill>
                            <a:srgbClr val="0000FF"/>
                          </a:solidFill>
                          <a:latin typeface="Cambria Math" panose="02040503050406030204" pitchFamily="18" charset="0"/>
                        </a:rPr>
                        <m:t>lg</m:t>
                      </m:r>
                      <m:f>
                        <m:fPr>
                          <m:ctrlPr>
                            <a:rPr lang="zh-CN" altLang="en-US" i="1">
                              <a:solidFill>
                                <a:srgbClr val="0000FF"/>
                              </a:solidFill>
                              <a:latin typeface="Cambria Math" panose="02040503050406030204" pitchFamily="18" charset="0"/>
                            </a:rPr>
                          </m:ctrlPr>
                        </m:fPr>
                        <m:num>
                          <m:d>
                            <m:dPr>
                              <m:begChr m:val=""/>
                              <m:ctrlPr>
                                <a:rPr lang="zh-CN" altLang="en-US" i="1">
                                  <a:solidFill>
                                    <a:srgbClr val="0000FF"/>
                                  </a:solidFill>
                                  <a:latin typeface="Cambria Math" panose="02040503050406030204" pitchFamily="18" charset="0"/>
                                </a:rPr>
                              </m:ctrlPr>
                            </m:dPr>
                            <m:e>
                              <m:r>
                                <a:rPr lang="zh-CN" altLang="en-US" i="1">
                                  <a:solidFill>
                                    <a:srgbClr val="0000FF"/>
                                  </a:solidFill>
                                  <a:latin typeface="Cambria Math" panose="02040503050406030204" pitchFamily="18" charset="0"/>
                                </a:rPr>
                                <m:t>𝑉𝑎𝑟</m:t>
                              </m:r>
                              <m:r>
                                <a:rPr lang="zh-CN" altLang="en-US">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𝑏</m:t>
                              </m:r>
                            </m:e>
                          </m:d>
                        </m:num>
                        <m:den>
                          <m:d>
                            <m:dPr>
                              <m:begChr m:val=""/>
                              <m:ctrlPr>
                                <a:rPr lang="zh-CN" altLang="en-US" i="1">
                                  <a:solidFill>
                                    <a:srgbClr val="0000FF"/>
                                  </a:solidFill>
                                  <a:latin typeface="Cambria Math" panose="02040503050406030204" pitchFamily="18" charset="0"/>
                                </a:rPr>
                              </m:ctrlPr>
                            </m:dPr>
                            <m:e>
                              <m:r>
                                <a:rPr lang="zh-CN" altLang="en-US" i="1">
                                  <a:solidFill>
                                    <a:srgbClr val="0000FF"/>
                                  </a:solidFill>
                                  <a:latin typeface="Cambria Math" panose="02040503050406030204" pitchFamily="18" charset="0"/>
                                </a:rPr>
                                <m:t>𝑉𝑎𝑟</m:t>
                              </m:r>
                              <m:r>
                                <a:rPr lang="zh-CN" altLang="en-US">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𝑁</m:t>
                              </m:r>
                              <m:r>
                                <a:rPr lang="zh-CN" altLang="en-US">
                                  <a:solidFill>
                                    <a:srgbClr val="0000FF"/>
                                  </a:solidFill>
                                  <a:latin typeface="Cambria Math" panose="02040503050406030204" pitchFamily="18" charset="0"/>
                                </a:rPr>
                                <m:t>(</m:t>
                              </m:r>
                              <m:r>
                                <a:rPr lang="zh-CN" altLang="en-US" i="1">
                                  <a:solidFill>
                                    <a:srgbClr val="0000FF"/>
                                  </a:solidFill>
                                  <a:latin typeface="Cambria Math" panose="02040503050406030204" pitchFamily="18" charset="0"/>
                                </a:rPr>
                                <m:t>𝑡</m:t>
                              </m:r>
                              <m:r>
                                <a:rPr lang="zh-CN" altLang="en-US">
                                  <a:solidFill>
                                    <a:srgbClr val="0000FF"/>
                                  </a:solidFill>
                                  <a:latin typeface="Cambria Math" panose="02040503050406030204" pitchFamily="18" charset="0"/>
                                </a:rPr>
                                <m:t>)</m:t>
                              </m:r>
                            </m:e>
                          </m:d>
                        </m:den>
                      </m:f>
                    </m:oMath>
                  </m:oMathPara>
                </a14:m>
                <a:endParaRPr lang="zh-CN" altLang="en-US" dirty="0"/>
              </a:p>
            </p:txBody>
          </p:sp>
        </mc:Choice>
        <mc:Fallback xmlns="">
          <p:sp>
            <p:nvSpPr>
              <p:cNvPr id="5" name="矩形 4">
                <a:extLst>
                  <a:ext uri="{FF2B5EF4-FFF2-40B4-BE49-F238E27FC236}">
                    <a16:creationId xmlns:a16="http://schemas.microsoft.com/office/drawing/2014/main" id="{F0D01130-26B7-4301-B82F-53BCC61168CB}"/>
                  </a:ext>
                </a:extLst>
              </p:cNvPr>
              <p:cNvSpPr>
                <a:spLocks noRot="1" noChangeAspect="1" noMove="1" noResize="1" noEditPoints="1" noAdjustHandles="1" noChangeArrowheads="1" noChangeShapeType="1" noTextEdit="1"/>
              </p:cNvSpPr>
              <p:nvPr/>
            </p:nvSpPr>
            <p:spPr>
              <a:xfrm>
                <a:off x="5697253" y="5891062"/>
                <a:ext cx="2475293" cy="679032"/>
              </a:xfrm>
              <a:prstGeom prst="rect">
                <a:avLst/>
              </a:prstGeom>
              <a:blipFill>
                <a:blip r:embed="rId6"/>
                <a:stretch>
                  <a:fillRect/>
                </a:stretch>
              </a:blipFill>
            </p:spPr>
            <p:txBody>
              <a:bodyPr/>
              <a:lstStyle/>
              <a:p>
                <a:r>
                  <a:rPr lang="zh-CN" altLang="en-US">
                    <a:noFill/>
                  </a:rPr>
                  <a:t> </a:t>
                </a:r>
              </a:p>
            </p:txBody>
          </p:sp>
        </mc:Fallback>
      </mc:AlternateContent>
      <p:pic>
        <p:nvPicPr>
          <p:cNvPr id="6" name="图片 5">
            <a:extLst>
              <a:ext uri="{FF2B5EF4-FFF2-40B4-BE49-F238E27FC236}">
                <a16:creationId xmlns:a16="http://schemas.microsoft.com/office/drawing/2014/main" id="{367A0A53-F394-4DFE-9FD4-C1D35BA62418}"/>
              </a:ext>
            </a:extLst>
          </p:cNvPr>
          <p:cNvPicPr>
            <a:picLocks noChangeAspect="1"/>
          </p:cNvPicPr>
          <p:nvPr/>
        </p:nvPicPr>
        <p:blipFill>
          <a:blip r:embed="rId7"/>
          <a:stretch>
            <a:fillRect/>
          </a:stretch>
        </p:blipFill>
        <p:spPr>
          <a:xfrm>
            <a:off x="9027681" y="1067242"/>
            <a:ext cx="2378550" cy="1566158"/>
          </a:xfrm>
          <a:prstGeom prst="rect">
            <a:avLst/>
          </a:prstGeom>
        </p:spPr>
      </p:pic>
    </p:spTree>
    <p:extLst>
      <p:ext uri="{BB962C8B-B14F-4D97-AF65-F5344CB8AC3E}">
        <p14:creationId xmlns:p14="http://schemas.microsoft.com/office/powerpoint/2010/main" val="9173373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0DEC2CC-BCC9-4CD6-BC27-C9FFAD79E34D}"/>
              </a:ext>
            </a:extLst>
          </p:cNvPr>
          <p:cNvSpPr>
            <a:spLocks noGrp="1"/>
          </p:cNvSpPr>
          <p:nvPr>
            <p:ph idx="1"/>
          </p:nvPr>
        </p:nvSpPr>
        <p:spPr>
          <a:xfrm>
            <a:off x="838204" y="142613"/>
            <a:ext cx="11065774" cy="6034350"/>
          </a:xfrm>
        </p:spPr>
        <p:txBody>
          <a:bodyPr/>
          <a:lstStyle/>
          <a:p>
            <a:r>
              <a:rPr lang="en-US" altLang="zh-CN" dirty="0"/>
              <a:t>5. </a:t>
            </a:r>
            <a:r>
              <a:rPr lang="zh-CN" altLang="en-US" dirty="0"/>
              <a:t>求阈值</a:t>
            </a:r>
            <a:r>
              <a:rPr lang="en-US" altLang="zh-CN" dirty="0"/>
              <a:t>V</a:t>
            </a:r>
            <a:r>
              <a:rPr lang="en-US" altLang="zh-CN" baseline="-25000" dirty="0"/>
              <a:t>T</a:t>
            </a:r>
            <a:r>
              <a:rPr lang="zh-CN" altLang="en-US" dirty="0"/>
              <a:t>，用</a:t>
            </a:r>
            <a:r>
              <a:rPr lang="en-US" altLang="zh-CN" dirty="0" err="1"/>
              <a:t>ksdensity</a:t>
            </a:r>
            <a:r>
              <a:rPr lang="zh-CN" altLang="en-US" dirty="0"/>
              <a:t>画出有信号与无信号条件下的一维概率密度，先确定</a:t>
            </a:r>
            <a:r>
              <a:rPr lang="en-US" altLang="zh-CN" dirty="0"/>
              <a:t>V</a:t>
            </a:r>
            <a:r>
              <a:rPr lang="en-US" altLang="zh-CN" baseline="-25000" dirty="0"/>
              <a:t>T</a:t>
            </a:r>
            <a:r>
              <a:rPr lang="zh-CN" altLang="en-US" dirty="0"/>
              <a:t>的大致范围。然后在此范围下，求瑞利分布公式和高斯分布公式的交点，即为每一信噪比条件下确定</a:t>
            </a:r>
            <a:r>
              <a:rPr lang="en-US" altLang="zh-CN" dirty="0"/>
              <a:t>V</a:t>
            </a:r>
            <a:r>
              <a:rPr lang="en-US" altLang="zh-CN" baseline="-25000" dirty="0"/>
              <a:t>T </a:t>
            </a:r>
            <a:r>
              <a:rPr lang="zh-CN" altLang="en-US" dirty="0"/>
              <a:t>。</a:t>
            </a:r>
            <a:endParaRPr lang="en-US" altLang="zh-CN" dirty="0"/>
          </a:p>
          <a:p>
            <a:pPr marL="0" indent="0">
              <a:buNone/>
            </a:pPr>
            <a:r>
              <a:rPr lang="zh-CN" altLang="en-US" dirty="0">
                <a:solidFill>
                  <a:srgbClr val="00B050"/>
                </a:solidFill>
              </a:rPr>
              <a:t>注意：</a:t>
            </a:r>
            <a:r>
              <a:rPr lang="en-US" altLang="zh-CN" dirty="0">
                <a:solidFill>
                  <a:srgbClr val="00B050"/>
                </a:solidFill>
              </a:rPr>
              <a:t>1</a:t>
            </a:r>
            <a:r>
              <a:rPr lang="zh-CN" altLang="en-US" dirty="0">
                <a:solidFill>
                  <a:srgbClr val="00B050"/>
                </a:solidFill>
              </a:rPr>
              <a:t>）设定范围逐点扫描求交点（两个公式相减差值最小为交点），多个交点选择最合理者。</a:t>
            </a:r>
            <a:r>
              <a:rPr lang="en-US" altLang="zh-CN" dirty="0">
                <a:solidFill>
                  <a:srgbClr val="00B050"/>
                </a:solidFill>
              </a:rPr>
              <a:t>2</a:t>
            </a:r>
            <a:r>
              <a:rPr lang="zh-CN" altLang="en-US" dirty="0">
                <a:solidFill>
                  <a:srgbClr val="00B050"/>
                </a:solidFill>
              </a:rPr>
              <a:t>）每种信噪比下搜索范围不同。</a:t>
            </a:r>
          </a:p>
          <a:p>
            <a:endParaRPr lang="zh-CN" altLang="en-US" dirty="0"/>
          </a:p>
        </p:txBody>
      </p:sp>
      <p:pic>
        <p:nvPicPr>
          <p:cNvPr id="4" name="图片 3">
            <a:extLst>
              <a:ext uri="{FF2B5EF4-FFF2-40B4-BE49-F238E27FC236}">
                <a16:creationId xmlns:a16="http://schemas.microsoft.com/office/drawing/2014/main" id="{52FBEEB5-31E9-473A-9178-31FB7542030E}"/>
              </a:ext>
            </a:extLst>
          </p:cNvPr>
          <p:cNvPicPr/>
          <p:nvPr/>
        </p:nvPicPr>
        <p:blipFill>
          <a:blip r:embed="rId2"/>
          <a:stretch>
            <a:fillRect/>
          </a:stretch>
        </p:blipFill>
        <p:spPr>
          <a:xfrm>
            <a:off x="2633448" y="2323749"/>
            <a:ext cx="5344482" cy="3766658"/>
          </a:xfrm>
          <a:prstGeom prst="rect">
            <a:avLst/>
          </a:prstGeom>
        </p:spPr>
      </p:pic>
      <p:sp>
        <p:nvSpPr>
          <p:cNvPr id="5" name="矩形 4">
            <a:extLst>
              <a:ext uri="{FF2B5EF4-FFF2-40B4-BE49-F238E27FC236}">
                <a16:creationId xmlns:a16="http://schemas.microsoft.com/office/drawing/2014/main" id="{78F24F47-5EE3-4D13-8401-F8668DBB7410}"/>
              </a:ext>
            </a:extLst>
          </p:cNvPr>
          <p:cNvSpPr/>
          <p:nvPr/>
        </p:nvSpPr>
        <p:spPr>
          <a:xfrm>
            <a:off x="4270724" y="6090407"/>
            <a:ext cx="697627" cy="369332"/>
          </a:xfrm>
          <a:prstGeom prst="rect">
            <a:avLst/>
          </a:prstGeom>
        </p:spPr>
        <p:txBody>
          <a:bodyPr wrap="none">
            <a:spAutoFit/>
          </a:bodyPr>
          <a:lstStyle/>
          <a:p>
            <a:r>
              <a:rPr lang="el-GR" altLang="zh-CN" dirty="0">
                <a:solidFill>
                  <a:srgbClr val="00B050"/>
                </a:solidFill>
                <a:latin typeface="Calibri"/>
                <a:cs typeface="Calibri"/>
              </a:rPr>
              <a:t>σ</a:t>
            </a:r>
            <a:r>
              <a:rPr lang="en-US" altLang="zh-CN" baseline="30000" dirty="0">
                <a:solidFill>
                  <a:srgbClr val="00B050"/>
                </a:solidFill>
                <a:latin typeface="Calibri"/>
                <a:cs typeface="Calibri"/>
              </a:rPr>
              <a:t>2 </a:t>
            </a:r>
            <a:r>
              <a:rPr lang="en-US" altLang="zh-CN" dirty="0">
                <a:solidFill>
                  <a:srgbClr val="00B050"/>
                </a:solidFill>
              </a:rPr>
              <a:t>=1</a:t>
            </a:r>
            <a:endParaRPr lang="zh-CN" altLang="en-US" dirty="0"/>
          </a:p>
        </p:txBody>
      </p:sp>
    </p:spTree>
    <p:extLst>
      <p:ext uri="{BB962C8B-B14F-4D97-AF65-F5344CB8AC3E}">
        <p14:creationId xmlns:p14="http://schemas.microsoft.com/office/powerpoint/2010/main" val="13999025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B922EB0-F732-426C-B1F8-5D4B95D395DB}"/>
              </a:ext>
            </a:extLst>
          </p:cNvPr>
          <p:cNvSpPr>
            <a:spLocks noGrp="1"/>
          </p:cNvSpPr>
          <p:nvPr>
            <p:ph idx="1"/>
          </p:nvPr>
        </p:nvSpPr>
        <p:spPr>
          <a:xfrm>
            <a:off x="553673" y="352338"/>
            <a:ext cx="10800131" cy="5824625"/>
          </a:xfrm>
        </p:spPr>
        <p:txBody>
          <a:bodyPr/>
          <a:lstStyle/>
          <a:p>
            <a:r>
              <a:rPr lang="en-US" altLang="zh-CN" dirty="0"/>
              <a:t>6.</a:t>
            </a:r>
            <a:r>
              <a:rPr lang="zh-CN" altLang="en-US" dirty="0"/>
              <a:t>求漏警率。</a:t>
            </a:r>
            <a:endParaRPr lang="en-US" altLang="zh-CN" dirty="0"/>
          </a:p>
          <a:p>
            <a:pPr marL="0" indent="0">
              <a:buNone/>
            </a:pPr>
            <a:r>
              <a:rPr lang="en-US" altLang="zh-CN" dirty="0"/>
              <a:t>1</a:t>
            </a:r>
            <a:r>
              <a:rPr lang="zh-CN" altLang="en-US" dirty="0"/>
              <a:t>）</a:t>
            </a:r>
            <a:r>
              <a:rPr lang="zh-CN" altLang="en-US" dirty="0">
                <a:solidFill>
                  <a:srgbClr val="00B050"/>
                </a:solidFill>
              </a:rPr>
              <a:t>理论值：</a:t>
            </a:r>
            <a:r>
              <a:rPr lang="zh-CN" altLang="en-US" dirty="0"/>
              <a:t>对</a:t>
            </a:r>
            <a:r>
              <a:rPr lang="en-US" altLang="zh-CN" dirty="0"/>
              <a:t>5</a:t>
            </a:r>
            <a:r>
              <a:rPr lang="zh-CN" altLang="en-US" dirty="0"/>
              <a:t>中画出的有信号条件下的一维概率密度曲线，求小于</a:t>
            </a:r>
            <a:r>
              <a:rPr lang="en-US" altLang="zh-CN" dirty="0"/>
              <a:t>V</a:t>
            </a:r>
            <a:r>
              <a:rPr lang="en-US" altLang="zh-CN" baseline="-25000" dirty="0"/>
              <a:t>T</a:t>
            </a:r>
            <a:r>
              <a:rPr lang="zh-CN" altLang="en-US" dirty="0"/>
              <a:t>时的曲线面积，再求有信号全曲线下的面积，两者的比值即为漏警率。</a:t>
            </a:r>
            <a:endParaRPr lang="en-US" altLang="zh-CN" dirty="0"/>
          </a:p>
          <a:p>
            <a:pPr marL="0" indent="0">
              <a:buNone/>
            </a:pPr>
            <a:r>
              <a:rPr lang="en-US" altLang="zh-CN" dirty="0"/>
              <a:t>2</a:t>
            </a:r>
            <a:r>
              <a:rPr lang="zh-CN" altLang="en-US" dirty="0"/>
              <a:t>）</a:t>
            </a:r>
            <a:r>
              <a:rPr lang="zh-CN" altLang="en-US" dirty="0">
                <a:solidFill>
                  <a:srgbClr val="FF0000"/>
                </a:solidFill>
              </a:rPr>
              <a:t>实际值：</a:t>
            </a:r>
            <a:r>
              <a:rPr lang="zh-CN" altLang="en-US" dirty="0"/>
              <a:t>重复生成</a:t>
            </a:r>
            <a:r>
              <a:rPr lang="en-US" altLang="zh-CN" dirty="0"/>
              <a:t>1000</a:t>
            </a:r>
            <a:r>
              <a:rPr lang="zh-CN" altLang="en-US" dirty="0"/>
              <a:t>次接收信号</a:t>
            </a:r>
            <a:r>
              <a:rPr lang="en-US" altLang="zh-CN" dirty="0"/>
              <a:t>V(t)</a:t>
            </a:r>
            <a:r>
              <a:rPr lang="zh-CN" altLang="en-US" dirty="0"/>
              <a:t>，通过</a:t>
            </a:r>
            <a:r>
              <a:rPr lang="en-US" altLang="zh-CN" dirty="0" err="1"/>
              <a:t>Matlab</a:t>
            </a:r>
            <a:r>
              <a:rPr lang="zh-CN" altLang="en-US" dirty="0"/>
              <a:t>计算包络，并与阈值</a:t>
            </a:r>
            <a:r>
              <a:rPr lang="en-US" altLang="zh-CN" dirty="0"/>
              <a:t>V</a:t>
            </a:r>
            <a:r>
              <a:rPr lang="en-US" altLang="zh-CN" baseline="-25000" dirty="0"/>
              <a:t>T</a:t>
            </a:r>
            <a:r>
              <a:rPr lang="zh-CN" altLang="en-US" dirty="0"/>
              <a:t>比较，小于阈值说明检测不到信号，大于阈值说明检测到信号，计算</a:t>
            </a:r>
            <a:r>
              <a:rPr lang="en-US" altLang="zh-CN" dirty="0"/>
              <a:t>1000</a:t>
            </a:r>
            <a:r>
              <a:rPr lang="zh-CN" altLang="en-US" dirty="0"/>
              <a:t>次仿真中信号检测的漏警概率的</a:t>
            </a:r>
            <a:r>
              <a:rPr lang="zh-CN" altLang="en-US"/>
              <a:t>平均值（每次的漏警概率的平均）</a:t>
            </a:r>
            <a:r>
              <a:rPr lang="zh-CN" altLang="en-US" dirty="0"/>
              <a:t>。</a:t>
            </a:r>
            <a:endParaRPr lang="en-US" altLang="zh-CN" dirty="0"/>
          </a:p>
          <a:p>
            <a:endParaRPr lang="zh-CN" altLang="en-US" dirty="0"/>
          </a:p>
        </p:txBody>
      </p:sp>
    </p:spTree>
    <p:extLst>
      <p:ext uri="{BB962C8B-B14F-4D97-AF65-F5344CB8AC3E}">
        <p14:creationId xmlns:p14="http://schemas.microsoft.com/office/powerpoint/2010/main" val="2822900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49705" y="374754"/>
            <a:ext cx="10904099" cy="5802209"/>
          </a:xfrm>
        </p:spPr>
        <p:txBody>
          <a:bodyPr>
            <a:normAutofit fontScale="92500" lnSpcReduction="20000"/>
          </a:bodyPr>
          <a:lstStyle/>
          <a:p>
            <a:pPr marL="0" indent="0">
              <a:buNone/>
            </a:pPr>
            <a:r>
              <a:rPr lang="zh-CN" altLang="en-US" dirty="0"/>
              <a:t>注意：</a:t>
            </a:r>
            <a:endParaRPr lang="en-US" altLang="zh-CN" dirty="0"/>
          </a:p>
          <a:p>
            <a:r>
              <a:rPr lang="en-US" altLang="zh-CN" dirty="0"/>
              <a:t>1. </a:t>
            </a:r>
            <a:r>
              <a:rPr lang="en-US" altLang="zh-CN" dirty="0">
                <a:latin typeface="Calibri"/>
                <a:cs typeface="Calibri"/>
              </a:rPr>
              <a:t>Ɵ</a:t>
            </a:r>
            <a:r>
              <a:rPr lang="zh-CN" altLang="en-US" dirty="0">
                <a:latin typeface="Calibri"/>
                <a:cs typeface="Calibri"/>
              </a:rPr>
              <a:t>是一个常数</a:t>
            </a:r>
            <a:endParaRPr lang="en-US" altLang="zh-CN" dirty="0">
              <a:latin typeface="Calibri"/>
              <a:cs typeface="Calibri"/>
            </a:endParaRPr>
          </a:p>
          <a:p>
            <a:endParaRPr lang="en-US" altLang="zh-CN" dirty="0">
              <a:latin typeface="Calibri"/>
              <a:cs typeface="Calibri"/>
            </a:endParaRPr>
          </a:p>
          <a:p>
            <a:r>
              <a:rPr lang="en-US" altLang="zh-CN" dirty="0">
                <a:latin typeface="Calibri"/>
                <a:cs typeface="Calibri"/>
              </a:rPr>
              <a:t>2. SNR</a:t>
            </a:r>
            <a:r>
              <a:rPr lang="zh-CN" altLang="en-US" dirty="0">
                <a:latin typeface="Calibri"/>
                <a:cs typeface="Calibri"/>
              </a:rPr>
              <a:t>是窄带滤波器后的</a:t>
            </a:r>
            <a:r>
              <a:rPr lang="en-US" altLang="zh-CN" dirty="0">
                <a:latin typeface="Calibri"/>
                <a:cs typeface="Calibri"/>
              </a:rPr>
              <a:t>V(t)</a:t>
            </a:r>
            <a:r>
              <a:rPr lang="zh-CN" altLang="en-US" dirty="0">
                <a:latin typeface="Calibri"/>
                <a:cs typeface="Calibri"/>
              </a:rPr>
              <a:t>的信噪比，方差</a:t>
            </a:r>
            <a:r>
              <a:rPr lang="el-GR" altLang="zh-CN" dirty="0">
                <a:latin typeface="Calibri"/>
                <a:cs typeface="Calibri"/>
              </a:rPr>
              <a:t>σ</a:t>
            </a:r>
            <a:r>
              <a:rPr lang="en-US" altLang="zh-CN" baseline="30000" dirty="0">
                <a:latin typeface="Calibri"/>
                <a:cs typeface="Calibri"/>
              </a:rPr>
              <a:t>2</a:t>
            </a:r>
            <a:r>
              <a:rPr lang="zh-CN" altLang="en-US" dirty="0">
                <a:latin typeface="Calibri"/>
                <a:cs typeface="Calibri"/>
              </a:rPr>
              <a:t>为</a:t>
            </a:r>
            <a:r>
              <a:rPr lang="en-US" altLang="zh-CN" dirty="0">
                <a:latin typeface="Calibri"/>
                <a:cs typeface="Calibri"/>
              </a:rPr>
              <a:t>1</a:t>
            </a:r>
          </a:p>
          <a:p>
            <a:endParaRPr lang="en-US" altLang="zh-CN" baseline="30000" dirty="0">
              <a:latin typeface="Calibri"/>
              <a:cs typeface="Calibri"/>
            </a:endParaRPr>
          </a:p>
          <a:p>
            <a:r>
              <a:rPr lang="en-US" altLang="zh-CN" dirty="0"/>
              <a:t>3.</a:t>
            </a:r>
            <a:r>
              <a:rPr lang="zh-CN" altLang="en-US" dirty="0"/>
              <a:t>求两路正交分量</a:t>
            </a:r>
            <a:r>
              <a:rPr lang="en-US" altLang="zh-CN" dirty="0"/>
              <a:t>NI</a:t>
            </a:r>
            <a:r>
              <a:rPr lang="zh-CN" altLang="en-US" dirty="0"/>
              <a:t>和</a:t>
            </a:r>
            <a:r>
              <a:rPr lang="en-US" altLang="zh-CN" dirty="0"/>
              <a:t>NQ</a:t>
            </a:r>
            <a:r>
              <a:rPr lang="zh-CN" altLang="en-US" dirty="0"/>
              <a:t>，然后求包络</a:t>
            </a:r>
            <a:endParaRPr lang="en-US" altLang="zh-CN" dirty="0"/>
          </a:p>
          <a:p>
            <a:endParaRPr lang="en-US" altLang="zh-CN" dirty="0"/>
          </a:p>
          <a:p>
            <a:r>
              <a:rPr lang="en-US" altLang="zh-CN" dirty="0"/>
              <a:t>4.bcosw0t</a:t>
            </a:r>
            <a:r>
              <a:rPr lang="zh-CN" altLang="en-US" dirty="0"/>
              <a:t>为高频信号；</a:t>
            </a:r>
            <a:endParaRPr lang="en-US" altLang="zh-CN" dirty="0"/>
          </a:p>
          <a:p>
            <a:endParaRPr lang="en-US" altLang="zh-CN" dirty="0"/>
          </a:p>
          <a:p>
            <a:r>
              <a:rPr lang="en-US" altLang="zh-CN" dirty="0"/>
              <a:t>5.</a:t>
            </a:r>
            <a:r>
              <a:rPr lang="zh-CN" altLang="en-US" dirty="0"/>
              <a:t>带宽比</a:t>
            </a:r>
            <a:r>
              <a:rPr lang="en-US" altLang="zh-CN" dirty="0"/>
              <a:t>=</a:t>
            </a:r>
            <a:r>
              <a:rPr lang="zh-CN" altLang="en-US" dirty="0"/>
              <a:t>低通滤波器带宽</a:t>
            </a:r>
            <a:r>
              <a:rPr lang="en-US" altLang="zh-CN" dirty="0"/>
              <a:t>/</a:t>
            </a:r>
            <a:r>
              <a:rPr lang="zh-CN" altLang="en-US" dirty="0"/>
              <a:t>调制频率</a:t>
            </a:r>
            <a:r>
              <a:rPr lang="en-US" altLang="zh-CN" dirty="0"/>
              <a:t>w0~=0.01</a:t>
            </a:r>
            <a:r>
              <a:rPr lang="zh-CN" altLang="en-US" dirty="0"/>
              <a:t>以下</a:t>
            </a:r>
            <a:endParaRPr lang="en-US" altLang="zh-CN" dirty="0"/>
          </a:p>
          <a:p>
            <a:endParaRPr lang="en-US" altLang="zh-CN" dirty="0"/>
          </a:p>
          <a:p>
            <a:r>
              <a:rPr lang="en-US" altLang="zh-CN" dirty="0">
                <a:solidFill>
                  <a:srgbClr val="00B050"/>
                </a:solidFill>
                <a:latin typeface="Calibri"/>
                <a:cs typeface="Calibri"/>
              </a:rPr>
              <a:t>6.</a:t>
            </a:r>
            <a:r>
              <a:rPr lang="zh-CN" altLang="en-US" dirty="0">
                <a:solidFill>
                  <a:srgbClr val="00B050"/>
                </a:solidFill>
                <a:latin typeface="Calibri"/>
                <a:cs typeface="Calibri"/>
              </a:rPr>
              <a:t>每个</a:t>
            </a:r>
            <a:r>
              <a:rPr lang="en-US" altLang="zh-CN" dirty="0">
                <a:solidFill>
                  <a:srgbClr val="00B050"/>
                </a:solidFill>
                <a:latin typeface="Calibri"/>
                <a:cs typeface="Calibri"/>
              </a:rPr>
              <a:t>SNR</a:t>
            </a:r>
            <a:r>
              <a:rPr lang="zh-CN" altLang="en-US" dirty="0">
                <a:solidFill>
                  <a:srgbClr val="00B050"/>
                </a:solidFill>
                <a:latin typeface="Calibri"/>
                <a:cs typeface="Calibri"/>
              </a:rPr>
              <a:t>下，重复生成</a:t>
            </a:r>
            <a:r>
              <a:rPr lang="en-US" altLang="zh-CN" dirty="0">
                <a:solidFill>
                  <a:srgbClr val="00B050"/>
                </a:solidFill>
                <a:latin typeface="Calibri"/>
                <a:cs typeface="Calibri"/>
              </a:rPr>
              <a:t>1000</a:t>
            </a:r>
            <a:r>
              <a:rPr lang="zh-CN" altLang="en-US" dirty="0">
                <a:solidFill>
                  <a:srgbClr val="00B050"/>
                </a:solidFill>
                <a:latin typeface="Calibri"/>
                <a:cs typeface="Calibri"/>
              </a:rPr>
              <a:t>次接收信号</a:t>
            </a:r>
            <a:r>
              <a:rPr lang="en-US" altLang="zh-CN" dirty="0">
                <a:latin typeface="Calibri"/>
                <a:cs typeface="Calibri"/>
              </a:rPr>
              <a:t>V(t)</a:t>
            </a:r>
            <a:r>
              <a:rPr lang="zh-CN" altLang="en-US" dirty="0">
                <a:latin typeface="Calibri"/>
                <a:cs typeface="Calibri"/>
              </a:rPr>
              <a:t>，每次</a:t>
            </a:r>
            <a:r>
              <a:rPr lang="zh-CN" altLang="en-US" dirty="0">
                <a:solidFill>
                  <a:srgbClr val="00B050"/>
                </a:solidFill>
                <a:latin typeface="Calibri"/>
                <a:cs typeface="Calibri"/>
              </a:rPr>
              <a:t>检测一个点数为</a:t>
            </a:r>
            <a:r>
              <a:rPr lang="en-US" altLang="zh-CN" dirty="0">
                <a:solidFill>
                  <a:srgbClr val="00B050"/>
                </a:solidFill>
                <a:latin typeface="Calibri"/>
                <a:cs typeface="Calibri"/>
              </a:rPr>
              <a:t>1s</a:t>
            </a:r>
            <a:r>
              <a:rPr lang="zh-CN" altLang="en-US" dirty="0">
                <a:solidFill>
                  <a:srgbClr val="00B050"/>
                </a:solidFill>
                <a:latin typeface="Calibri"/>
                <a:cs typeface="Calibri"/>
              </a:rPr>
              <a:t>*</a:t>
            </a:r>
            <a:r>
              <a:rPr lang="en-US" altLang="zh-CN" dirty="0">
                <a:solidFill>
                  <a:srgbClr val="00B050"/>
                </a:solidFill>
                <a:latin typeface="Calibri"/>
                <a:cs typeface="Calibri"/>
              </a:rPr>
              <a:t>Fs</a:t>
            </a:r>
            <a:r>
              <a:rPr lang="zh-CN" altLang="en-US" dirty="0">
                <a:solidFill>
                  <a:srgbClr val="00B050"/>
                </a:solidFill>
                <a:latin typeface="Calibri"/>
                <a:cs typeface="Calibri"/>
              </a:rPr>
              <a:t>个随机序列</a:t>
            </a:r>
            <a:r>
              <a:rPr lang="en-US" altLang="zh-CN" dirty="0">
                <a:latin typeface="Calibri"/>
                <a:cs typeface="Calibri"/>
              </a:rPr>
              <a:t>V(t) </a:t>
            </a:r>
            <a:r>
              <a:rPr lang="zh-CN" altLang="en-US" dirty="0">
                <a:solidFill>
                  <a:srgbClr val="00B050"/>
                </a:solidFill>
                <a:latin typeface="Calibri"/>
                <a:cs typeface="Calibri"/>
              </a:rPr>
              <a:t>，根据阈值</a:t>
            </a:r>
            <a:r>
              <a:rPr lang="en-US" altLang="zh-CN" dirty="0">
                <a:solidFill>
                  <a:srgbClr val="00B050"/>
                </a:solidFill>
                <a:latin typeface="Calibri"/>
                <a:cs typeface="Calibri"/>
              </a:rPr>
              <a:t>VT</a:t>
            </a:r>
            <a:r>
              <a:rPr lang="zh-CN" altLang="en-US" dirty="0">
                <a:solidFill>
                  <a:srgbClr val="00B050"/>
                </a:solidFill>
                <a:latin typeface="Calibri"/>
                <a:cs typeface="Calibri"/>
              </a:rPr>
              <a:t>求漏警率，计算每种</a:t>
            </a:r>
            <a:r>
              <a:rPr lang="en-US" altLang="zh-CN" dirty="0">
                <a:solidFill>
                  <a:srgbClr val="00B050"/>
                </a:solidFill>
                <a:latin typeface="Calibri"/>
                <a:cs typeface="Calibri"/>
              </a:rPr>
              <a:t>SNR</a:t>
            </a:r>
            <a:r>
              <a:rPr lang="zh-CN" altLang="en-US" dirty="0">
                <a:solidFill>
                  <a:srgbClr val="00B050"/>
                </a:solidFill>
                <a:latin typeface="Calibri"/>
                <a:cs typeface="Calibri"/>
              </a:rPr>
              <a:t>的平均漏警概率，最后画出随着</a:t>
            </a:r>
            <a:r>
              <a:rPr lang="en-US" altLang="zh-CN" dirty="0">
                <a:solidFill>
                  <a:srgbClr val="00B050"/>
                </a:solidFill>
                <a:latin typeface="Calibri"/>
                <a:cs typeface="Calibri"/>
              </a:rPr>
              <a:t>SNR</a:t>
            </a:r>
            <a:r>
              <a:rPr lang="zh-CN" altLang="en-US" dirty="0">
                <a:solidFill>
                  <a:srgbClr val="00B050"/>
                </a:solidFill>
                <a:latin typeface="Calibri"/>
                <a:cs typeface="Calibri"/>
              </a:rPr>
              <a:t>变化漏警概率变化趋势。</a:t>
            </a:r>
            <a:endParaRPr lang="en-US" altLang="zh-CN" dirty="0">
              <a:solidFill>
                <a:srgbClr val="00B050"/>
              </a:solidFill>
            </a:endParaRPr>
          </a:p>
        </p:txBody>
      </p:sp>
    </p:spTree>
    <p:extLst>
      <p:ext uri="{BB962C8B-B14F-4D97-AF65-F5344CB8AC3E}">
        <p14:creationId xmlns:p14="http://schemas.microsoft.com/office/powerpoint/2010/main" val="21247541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055124-CB9F-8105-DAF1-EAC4ADD4874A}"/>
              </a:ext>
            </a:extLst>
          </p:cNvPr>
          <p:cNvSpPr>
            <a:spLocks noGrp="1"/>
          </p:cNvSpPr>
          <p:nvPr>
            <p:ph idx="1"/>
          </p:nvPr>
        </p:nvSpPr>
        <p:spPr>
          <a:xfrm>
            <a:off x="808522" y="662054"/>
            <a:ext cx="10545282" cy="5514909"/>
          </a:xfrm>
        </p:spPr>
        <p:txBody>
          <a:bodyPr/>
          <a:lstStyle/>
          <a:p>
            <a:r>
              <a:rPr lang="zh-CN" altLang="en-US" dirty="0"/>
              <a:t>心电信号（</a:t>
            </a:r>
            <a:r>
              <a:rPr lang="en-US" altLang="zh-CN" dirty="0"/>
              <a:t>EEG</a:t>
            </a:r>
            <a:r>
              <a:rPr lang="zh-CN" altLang="en-US" dirty="0"/>
              <a:t>）：心脏心肌细胞电活动的综合反映。</a:t>
            </a:r>
            <a:endParaRPr lang="en-US" altLang="zh-CN" dirty="0"/>
          </a:p>
          <a:p>
            <a:r>
              <a:rPr lang="zh-CN" altLang="en-US" dirty="0"/>
              <a:t>心率：指正常人安静状态下每分钟心跳的次数，也叫安静心率，一般为</a:t>
            </a:r>
            <a:r>
              <a:rPr lang="en-US" altLang="zh-CN" dirty="0"/>
              <a:t>60</a:t>
            </a:r>
            <a:r>
              <a:rPr lang="zh-CN" altLang="en-US" dirty="0"/>
              <a:t>～</a:t>
            </a:r>
            <a:r>
              <a:rPr lang="en-US" altLang="zh-CN" dirty="0"/>
              <a:t>100</a:t>
            </a:r>
            <a:r>
              <a:rPr lang="zh-CN" altLang="en-US" dirty="0"/>
              <a:t>次</a:t>
            </a:r>
            <a:r>
              <a:rPr lang="en-US" altLang="zh-CN" dirty="0"/>
              <a:t>/</a:t>
            </a:r>
            <a:r>
              <a:rPr lang="zh-CN" altLang="en-US" dirty="0"/>
              <a:t>分。可由</a:t>
            </a:r>
            <a:r>
              <a:rPr lang="en-US" altLang="zh-CN" dirty="0"/>
              <a:t>R</a:t>
            </a:r>
            <a:r>
              <a:rPr lang="zh-CN" altLang="en-US" dirty="0"/>
              <a:t>峰计算心率。</a:t>
            </a:r>
          </a:p>
          <a:p>
            <a:endParaRPr lang="zh-CN" altLang="en-US" dirty="0"/>
          </a:p>
        </p:txBody>
      </p:sp>
      <p:pic>
        <p:nvPicPr>
          <p:cNvPr id="5" name="图片 4">
            <a:extLst>
              <a:ext uri="{FF2B5EF4-FFF2-40B4-BE49-F238E27FC236}">
                <a16:creationId xmlns:a16="http://schemas.microsoft.com/office/drawing/2014/main" id="{A7036A04-01AE-9C59-1979-46614E0CEE54}"/>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4085" y="2481061"/>
            <a:ext cx="5568207" cy="3544353"/>
          </a:xfrm>
          <a:prstGeom prst="rect">
            <a:avLst/>
          </a:prstGeom>
          <a:noFill/>
          <a:ln>
            <a:noFill/>
          </a:ln>
        </p:spPr>
      </p:pic>
      <p:pic>
        <p:nvPicPr>
          <p:cNvPr id="6" name="Picture 4" descr="https://gimg2.baidu.com/image_search/src=http%3A%2F%2Fbbsatt.iiyi.com%2Fforum%2Fday_140402%2F140402113011g999yv9ggyy65656.jpg&amp;refer=http%3A%2F%2Fbbsatt.iiyi.com&amp;app=2002&amp;size=f9999,10000&amp;q=a80&amp;n=0&amp;g=0n&amp;fmt=auto?sec=1663292755&amp;t=a1e133d8b2b60fc5b63ad10780933ebd">
            <a:extLst>
              <a:ext uri="{FF2B5EF4-FFF2-40B4-BE49-F238E27FC236}">
                <a16:creationId xmlns:a16="http://schemas.microsoft.com/office/drawing/2014/main" id="{329731C7-BC7B-4924-9237-452BCE17526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11801" r="-1858" b="5423"/>
          <a:stretch/>
        </p:blipFill>
        <p:spPr bwMode="auto">
          <a:xfrm>
            <a:off x="5871966" y="2470305"/>
            <a:ext cx="6121112" cy="36880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音频 1">
            <a:hlinkClick r:id="" action="ppaction://media"/>
            <a:extLst>
              <a:ext uri="{FF2B5EF4-FFF2-40B4-BE49-F238E27FC236}">
                <a16:creationId xmlns:a16="http://schemas.microsoft.com/office/drawing/2014/main" id="{F8F296A4-E644-44FF-A54E-84D6BE7E11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1345766189"/>
      </p:ext>
    </p:extLst>
  </p:cSld>
  <p:clrMapOvr>
    <a:masterClrMapping/>
  </p:clrMapOvr>
  <mc:AlternateContent xmlns:mc="http://schemas.openxmlformats.org/markup-compatibility/2006" xmlns:p14="http://schemas.microsoft.com/office/powerpoint/2010/main">
    <mc:Choice Requires="p14">
      <p:transition spd="slow" p14:dur="2000" advTm="98611"/>
    </mc:Choice>
    <mc:Fallback xmlns="">
      <p:transition spd="slow" advTm="98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9838085-35A1-BB10-BFF2-65F87B2CECEB}"/>
              </a:ext>
            </a:extLst>
          </p:cNvPr>
          <p:cNvSpPr>
            <a:spLocks noGrp="1"/>
          </p:cNvSpPr>
          <p:nvPr>
            <p:ph idx="1"/>
          </p:nvPr>
        </p:nvSpPr>
        <p:spPr>
          <a:xfrm>
            <a:off x="317634" y="163630"/>
            <a:ext cx="11733195" cy="6574054"/>
          </a:xfrm>
        </p:spPr>
        <p:txBody>
          <a:bodyPr>
            <a:normAutofit lnSpcReduction="10000"/>
          </a:bodyPr>
          <a:lstStyle/>
          <a:p>
            <a:r>
              <a:rPr lang="zh-CN" altLang="en-US" dirty="0"/>
              <a:t>数据格式：</a:t>
            </a:r>
            <a:endParaRPr lang="en-US" altLang="zh-CN" dirty="0"/>
          </a:p>
          <a:p>
            <a:pPr lvl="1"/>
            <a:r>
              <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rPr>
              <a:t>a_2n2</a:t>
            </a:r>
            <a:r>
              <a:rPr lang="zh-CN" altLang="en-US" sz="2200" b="0" i="0" u="none" strike="noStrike" baseline="0" dirty="0">
                <a:solidFill>
                  <a:srgbClr val="A020F0"/>
                </a:solidFill>
                <a:latin typeface="Microsoft YaHei UI" panose="020B0503020204020204" pitchFamily="34" charset="-122"/>
                <a:ea typeface="Microsoft YaHei UI" panose="020B0503020204020204" pitchFamily="34" charset="-122"/>
              </a:rPr>
              <a:t>变量：</a:t>
            </a:r>
            <a:r>
              <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rPr>
              <a:t>4min</a:t>
            </a:r>
            <a:r>
              <a:rPr lang="zh-CN" altLang="en-US" sz="2200" b="0" i="0" u="none" strike="noStrike" baseline="0" dirty="0">
                <a:solidFill>
                  <a:srgbClr val="A020F0"/>
                </a:solidFill>
                <a:latin typeface="Microsoft YaHei UI" panose="020B0503020204020204" pitchFamily="34" charset="-122"/>
                <a:ea typeface="Microsoft YaHei UI" panose="020B0503020204020204" pitchFamily="34" charset="-122"/>
              </a:rPr>
              <a:t>，采样率</a:t>
            </a:r>
            <a:r>
              <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rPr>
              <a:t>1000Hz</a:t>
            </a:r>
            <a:r>
              <a:rPr lang="zh-CN" altLang="en-US" sz="2200" b="0" i="0" u="none" strike="noStrike" baseline="0" dirty="0">
                <a:solidFill>
                  <a:srgbClr val="A020F0"/>
                </a:solidFill>
                <a:latin typeface="Microsoft YaHei UI" panose="020B0503020204020204" pitchFamily="34" charset="-122"/>
                <a:ea typeface="Microsoft YaHei UI" panose="020B0503020204020204" pitchFamily="34" charset="-122"/>
              </a:rPr>
              <a:t>，</a:t>
            </a:r>
            <a:r>
              <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rPr>
              <a:t>240000</a:t>
            </a:r>
            <a:r>
              <a:rPr lang="zh-CN" altLang="en-US" sz="2200" b="0" i="0" u="none" strike="noStrike" baseline="0" dirty="0">
                <a:solidFill>
                  <a:srgbClr val="A020F0"/>
                </a:solidFill>
                <a:latin typeface="Microsoft YaHei UI" panose="020B0503020204020204" pitchFamily="34" charset="-122"/>
                <a:ea typeface="Microsoft YaHei UI" panose="020B0503020204020204" pitchFamily="34" charset="-122"/>
              </a:rPr>
              <a:t>个点</a:t>
            </a:r>
            <a:endPar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endParaRPr>
          </a:p>
          <a:p>
            <a:pPr lvl="1"/>
            <a:endParaRPr lang="en-US" altLang="zh-CN" sz="2200" b="0" i="0" u="none" strike="noStrike" baseline="0" dirty="0">
              <a:solidFill>
                <a:srgbClr val="A020F0"/>
              </a:solidFill>
              <a:latin typeface="Microsoft YaHei UI" panose="020B0503020204020204" pitchFamily="34" charset="-122"/>
              <a:ea typeface="Microsoft YaHei UI" panose="020B0503020204020204" pitchFamily="34" charset="-122"/>
            </a:endParaRPr>
          </a:p>
          <a:p>
            <a:r>
              <a:rPr lang="zh-CN" altLang="en-US" dirty="0"/>
              <a:t>处理过程：</a:t>
            </a:r>
            <a:endParaRPr lang="en-US" altLang="zh-CN" dirty="0"/>
          </a:p>
          <a:p>
            <a:pPr lvl="1"/>
            <a:r>
              <a:rPr lang="en-US" altLang="zh-CN" dirty="0"/>
              <a:t>1</a:t>
            </a:r>
            <a:r>
              <a:rPr lang="zh-CN" altLang="en-US" dirty="0"/>
              <a:t>）对心电数据进行</a:t>
            </a:r>
            <a:r>
              <a:rPr lang="en-US" altLang="zh-CN" dirty="0" err="1"/>
              <a:t>fft</a:t>
            </a:r>
            <a:r>
              <a:rPr lang="zh-CN" altLang="en-US" dirty="0"/>
              <a:t>频谱分析，给出频谱分析图。并查看心电信号和噪声所在频段。</a:t>
            </a:r>
          </a:p>
          <a:p>
            <a:pPr lvl="1"/>
            <a:r>
              <a:rPr lang="en-US" altLang="zh-CN" dirty="0"/>
              <a:t>2</a:t>
            </a:r>
            <a:r>
              <a:rPr lang="zh-CN" altLang="en-US" dirty="0"/>
              <a:t>）设计高低通数字滤波器</a:t>
            </a:r>
            <a:r>
              <a:rPr lang="en-US" altLang="zh-CN" dirty="0"/>
              <a:t>0.5-45Hz</a:t>
            </a:r>
            <a:r>
              <a:rPr lang="zh-CN" altLang="en-US" dirty="0"/>
              <a:t>，给出高低通滤波器的频率响应。</a:t>
            </a:r>
          </a:p>
          <a:p>
            <a:pPr lvl="1"/>
            <a:r>
              <a:rPr lang="en-US" altLang="zh-CN" dirty="0"/>
              <a:t>3</a:t>
            </a:r>
            <a:r>
              <a:rPr lang="zh-CN" altLang="en-US" dirty="0"/>
              <a:t>）滤波后的心电信号，</a:t>
            </a:r>
            <a:r>
              <a:rPr lang="en-US" altLang="zh-CN" dirty="0" err="1"/>
              <a:t>fft</a:t>
            </a:r>
            <a:r>
              <a:rPr lang="zh-CN" altLang="en-US" dirty="0"/>
              <a:t>频谱分析，并将滤波前后心电信号的波形进行对比。</a:t>
            </a:r>
            <a:endParaRPr lang="en-US" altLang="zh-CN" dirty="0"/>
          </a:p>
          <a:p>
            <a:pPr lvl="1"/>
            <a:r>
              <a:rPr lang="en-US" altLang="zh-CN" dirty="0"/>
              <a:t>4)</a:t>
            </a:r>
            <a:r>
              <a:rPr lang="zh-CN" altLang="en-US" dirty="0"/>
              <a:t>估计心率：</a:t>
            </a:r>
            <a:endParaRPr lang="en-US" altLang="zh-CN" dirty="0"/>
          </a:p>
          <a:p>
            <a:pPr lvl="2"/>
            <a:r>
              <a:rPr lang="zh-CN" altLang="en-US" sz="2200" dirty="0">
                <a:solidFill>
                  <a:srgbClr val="FF0000"/>
                </a:solidFill>
              </a:rPr>
              <a:t>时域法：</a:t>
            </a:r>
            <a:r>
              <a:rPr lang="zh-CN" altLang="en-US" sz="2200" dirty="0"/>
              <a:t>一个时间窗</a:t>
            </a:r>
            <a:r>
              <a:rPr lang="en-US" altLang="zh-CN" sz="2200" dirty="0"/>
              <a:t>5s</a:t>
            </a:r>
            <a:r>
              <a:rPr lang="zh-CN" altLang="en-US" sz="2200" dirty="0"/>
              <a:t>钟，寻找心电信号</a:t>
            </a:r>
            <a:r>
              <a:rPr lang="en-US" altLang="zh-CN" sz="2200" dirty="0"/>
              <a:t>R</a:t>
            </a:r>
            <a:r>
              <a:rPr lang="zh-CN" altLang="en-US" sz="2200" dirty="0"/>
              <a:t>峰对应的时间点，通过时间差和</a:t>
            </a:r>
            <a:r>
              <a:rPr lang="en-US" altLang="zh-CN" sz="2200" dirty="0"/>
              <a:t>R</a:t>
            </a:r>
            <a:r>
              <a:rPr lang="zh-CN" altLang="en-US" sz="2200" dirty="0"/>
              <a:t>峰个数计算心率值，然后移动时间窗，步长为</a:t>
            </a:r>
            <a:r>
              <a:rPr lang="en-US" altLang="zh-CN" sz="2200" dirty="0"/>
              <a:t>1</a:t>
            </a:r>
            <a:r>
              <a:rPr lang="zh-CN" altLang="en-US" sz="2200" dirty="0"/>
              <a:t>点，逐点计算心率值，最后绘制随时间变化的心率值曲线。</a:t>
            </a:r>
            <a:endParaRPr lang="en-US" altLang="zh-CN" sz="2200" dirty="0"/>
          </a:p>
          <a:p>
            <a:pPr lvl="2"/>
            <a:endParaRPr lang="en-US" altLang="zh-CN" sz="600" dirty="0"/>
          </a:p>
          <a:p>
            <a:pPr lvl="2"/>
            <a:r>
              <a:rPr lang="zh-CN" altLang="en-US" sz="2200" dirty="0">
                <a:solidFill>
                  <a:srgbClr val="FF0000"/>
                </a:solidFill>
              </a:rPr>
              <a:t>频域法：</a:t>
            </a:r>
            <a:r>
              <a:rPr lang="zh-CN" altLang="en-US" sz="2200" dirty="0"/>
              <a:t>一个时间窗</a:t>
            </a:r>
            <a:r>
              <a:rPr lang="en-US" altLang="zh-CN" sz="2200" dirty="0"/>
              <a:t>5s</a:t>
            </a:r>
            <a:r>
              <a:rPr lang="zh-CN" altLang="en-US" sz="2200" dirty="0"/>
              <a:t>钟的数据进行</a:t>
            </a:r>
            <a:r>
              <a:rPr lang="en-US" altLang="zh-CN" sz="2200" dirty="0" err="1"/>
              <a:t>fft</a:t>
            </a:r>
            <a:r>
              <a:rPr lang="zh-CN" altLang="en-US" sz="2200" dirty="0"/>
              <a:t>频谱分析，找出最大峰值对应的频率，根据此信息计算出心率值，然后然后移动时间窗，步长为</a:t>
            </a:r>
            <a:r>
              <a:rPr lang="en-US" altLang="zh-CN" sz="2200" dirty="0"/>
              <a:t>1</a:t>
            </a:r>
            <a:r>
              <a:rPr lang="zh-CN" altLang="en-US" sz="2200" dirty="0"/>
              <a:t>点，逐点计算心率值，最后绘制随时间变化的心率值曲线。</a:t>
            </a:r>
            <a:endParaRPr lang="en-US" altLang="zh-CN" sz="2200" dirty="0"/>
          </a:p>
          <a:p>
            <a:pPr lvl="2"/>
            <a:endParaRPr lang="en-US" altLang="zh-CN" sz="600" dirty="0"/>
          </a:p>
          <a:p>
            <a:pPr lvl="2"/>
            <a:r>
              <a:rPr lang="zh-CN" altLang="zh-CN" sz="2200" dirty="0"/>
              <a:t>比较时域和频域两种方法的差异。</a:t>
            </a:r>
            <a:endParaRPr lang="en-US" altLang="zh-CN" sz="2200" dirty="0"/>
          </a:p>
          <a:p>
            <a:pPr lvl="2"/>
            <a:endParaRPr lang="en-US" altLang="zh-CN" sz="300" dirty="0"/>
          </a:p>
          <a:p>
            <a:r>
              <a:rPr lang="en-US" altLang="zh-CN" dirty="0">
                <a:solidFill>
                  <a:srgbClr val="0000FF"/>
                </a:solidFill>
              </a:rPr>
              <a:t>GUI</a:t>
            </a:r>
            <a:r>
              <a:rPr lang="zh-CN" altLang="en-US" dirty="0">
                <a:solidFill>
                  <a:srgbClr val="0000FF"/>
                </a:solidFill>
              </a:rPr>
              <a:t>界面展示：</a:t>
            </a:r>
            <a:r>
              <a:rPr lang="en-US" altLang="zh-CN" dirty="0">
                <a:solidFill>
                  <a:srgbClr val="0000FF"/>
                </a:solidFill>
              </a:rPr>
              <a:t>1</a:t>
            </a:r>
            <a:r>
              <a:rPr lang="zh-CN" altLang="en-US" dirty="0">
                <a:solidFill>
                  <a:srgbClr val="0000FF"/>
                </a:solidFill>
              </a:rPr>
              <a:t>）滤波前后心电频谱分析图；</a:t>
            </a:r>
            <a:r>
              <a:rPr lang="en-US" altLang="zh-CN" dirty="0">
                <a:solidFill>
                  <a:srgbClr val="0000FF"/>
                </a:solidFill>
              </a:rPr>
              <a:t>2</a:t>
            </a:r>
            <a:r>
              <a:rPr lang="zh-CN" altLang="en-US" dirty="0">
                <a:solidFill>
                  <a:srgbClr val="0000FF"/>
                </a:solidFill>
              </a:rPr>
              <a:t>）频率响应；</a:t>
            </a:r>
            <a:r>
              <a:rPr lang="en-US" altLang="zh-CN" dirty="0">
                <a:solidFill>
                  <a:srgbClr val="0000FF"/>
                </a:solidFill>
              </a:rPr>
              <a:t>3</a:t>
            </a:r>
            <a:r>
              <a:rPr lang="zh-CN" altLang="en-US" dirty="0">
                <a:solidFill>
                  <a:srgbClr val="0000FF"/>
                </a:solidFill>
              </a:rPr>
              <a:t>）时域法随时间变化的心率曲线；</a:t>
            </a:r>
            <a:r>
              <a:rPr lang="en-US" altLang="zh-CN" dirty="0">
                <a:solidFill>
                  <a:srgbClr val="0000FF"/>
                </a:solidFill>
              </a:rPr>
              <a:t>4</a:t>
            </a:r>
            <a:r>
              <a:rPr lang="zh-CN" altLang="en-US" dirty="0">
                <a:solidFill>
                  <a:srgbClr val="0000FF"/>
                </a:solidFill>
              </a:rPr>
              <a:t>）频率法随时间变化的心率曲线</a:t>
            </a:r>
            <a:r>
              <a:rPr lang="en-US" altLang="zh-CN" dirty="0">
                <a:solidFill>
                  <a:srgbClr val="0000FF"/>
                </a:solidFill>
              </a:rPr>
              <a:t>.</a:t>
            </a:r>
            <a:endParaRPr lang="zh-CN" altLang="en-US" dirty="0">
              <a:solidFill>
                <a:srgbClr val="0000FF"/>
              </a:solidFill>
            </a:endParaRPr>
          </a:p>
        </p:txBody>
      </p:sp>
      <p:pic>
        <p:nvPicPr>
          <p:cNvPr id="4" name="音频 3">
            <a:hlinkClick r:id="" action="ppaction://media"/>
            <a:extLst>
              <a:ext uri="{FF2B5EF4-FFF2-40B4-BE49-F238E27FC236}">
                <a16:creationId xmlns:a16="http://schemas.microsoft.com/office/drawing/2014/main" id="{3CD20065-E90C-532F-DCB7-9BE6574FCCA4}"/>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4242615790"/>
      </p:ext>
    </p:extLst>
  </p:cSld>
  <p:clrMapOvr>
    <a:masterClrMapping/>
  </p:clrMapOvr>
  <mc:AlternateContent xmlns:mc="http://schemas.openxmlformats.org/markup-compatibility/2006" xmlns:p14="http://schemas.microsoft.com/office/powerpoint/2010/main">
    <mc:Choice Requires="p14">
      <p:transition spd="slow" p14:dur="2000" advTm="235642"/>
    </mc:Choice>
    <mc:Fallback xmlns="">
      <p:transition spd="slow" advTm="2356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F03A91C3-281C-A156-4244-D0C59901B1BC}"/>
              </a:ext>
            </a:extLst>
          </p:cNvPr>
          <p:cNvSpPr>
            <a:spLocks noGrp="1"/>
          </p:cNvSpPr>
          <p:nvPr>
            <p:ph idx="1"/>
          </p:nvPr>
        </p:nvSpPr>
        <p:spPr>
          <a:xfrm>
            <a:off x="173255" y="4244741"/>
            <a:ext cx="11925701" cy="1932222"/>
          </a:xfrm>
        </p:spPr>
        <p:txBody>
          <a:bodyPr>
            <a:normAutofit fontScale="92500"/>
          </a:bodyPr>
          <a:lstStyle/>
          <a:p>
            <a:r>
              <a:rPr lang="zh-CN" altLang="en-US" dirty="0"/>
              <a:t>窗长：</a:t>
            </a:r>
            <a:r>
              <a:rPr lang="en-US" altLang="zh-CN" dirty="0"/>
              <a:t>3s</a:t>
            </a:r>
            <a:r>
              <a:rPr lang="zh-CN" altLang="en-US" dirty="0"/>
              <a:t>；步长：</a:t>
            </a:r>
            <a:r>
              <a:rPr lang="en-US" altLang="zh-CN" dirty="0"/>
              <a:t>0.5s</a:t>
            </a:r>
            <a:r>
              <a:rPr lang="zh-CN" altLang="en-US" dirty="0"/>
              <a:t>或</a:t>
            </a:r>
            <a:r>
              <a:rPr lang="en-US" altLang="zh-CN" dirty="0"/>
              <a:t>1</a:t>
            </a:r>
            <a:r>
              <a:rPr lang="zh-CN" altLang="en-US" dirty="0"/>
              <a:t>个点</a:t>
            </a:r>
            <a:endParaRPr lang="en-US" altLang="zh-CN" dirty="0"/>
          </a:p>
          <a:p>
            <a:r>
              <a:rPr lang="zh-CN" altLang="en-US" dirty="0"/>
              <a:t>时域：每个窗长下，计算</a:t>
            </a:r>
            <a:r>
              <a:rPr lang="en-US" altLang="zh-CN" dirty="0"/>
              <a:t>R</a:t>
            </a:r>
            <a:r>
              <a:rPr lang="zh-CN" altLang="en-US" dirty="0"/>
              <a:t>峰个数，假设有</a:t>
            </a:r>
            <a:r>
              <a:rPr lang="en-US" altLang="zh-CN" dirty="0"/>
              <a:t>N</a:t>
            </a:r>
            <a:r>
              <a:rPr lang="zh-CN" altLang="en-US" dirty="0"/>
              <a:t>个</a:t>
            </a:r>
            <a:r>
              <a:rPr lang="en-US" altLang="zh-CN" dirty="0"/>
              <a:t>R</a:t>
            </a:r>
            <a:r>
              <a:rPr lang="zh-CN" altLang="en-US" dirty="0"/>
              <a:t>峰，则心率为</a:t>
            </a:r>
            <a:r>
              <a:rPr lang="en-US" altLang="zh-CN" dirty="0"/>
              <a:t>N/3*60</a:t>
            </a:r>
            <a:r>
              <a:rPr lang="zh-CN" altLang="en-US" dirty="0"/>
              <a:t>次</a:t>
            </a:r>
            <a:r>
              <a:rPr lang="en-US" altLang="zh-CN" dirty="0"/>
              <a:t>/min</a:t>
            </a:r>
          </a:p>
          <a:p>
            <a:r>
              <a:rPr lang="zh-CN" altLang="en-US" dirty="0"/>
              <a:t>频域：每个窗长下，计算</a:t>
            </a:r>
            <a:r>
              <a:rPr lang="en-US" altLang="zh-CN" dirty="0" err="1"/>
              <a:t>fft</a:t>
            </a:r>
            <a:r>
              <a:rPr lang="zh-CN" altLang="en-US" dirty="0"/>
              <a:t>，寻找幅度最大峰值对应的频率值，假设为</a:t>
            </a:r>
            <a:r>
              <a:rPr lang="en-US" altLang="zh-CN" dirty="0"/>
              <a:t>f Hz</a:t>
            </a:r>
            <a:r>
              <a:rPr lang="zh-CN" altLang="en-US" dirty="0"/>
              <a:t>，则心率为</a:t>
            </a:r>
            <a:r>
              <a:rPr lang="en-US" altLang="zh-CN" dirty="0"/>
              <a:t>f*60</a:t>
            </a:r>
            <a:r>
              <a:rPr lang="zh-CN" altLang="en-US" dirty="0"/>
              <a:t>次</a:t>
            </a:r>
            <a:r>
              <a:rPr lang="en-US" altLang="zh-CN" dirty="0"/>
              <a:t>/min</a:t>
            </a:r>
            <a:endParaRPr lang="zh-CN" altLang="en-US" dirty="0"/>
          </a:p>
        </p:txBody>
      </p:sp>
      <p:graphicFrame>
        <p:nvGraphicFramePr>
          <p:cNvPr id="4" name="对象 3">
            <a:extLst>
              <a:ext uri="{FF2B5EF4-FFF2-40B4-BE49-F238E27FC236}">
                <a16:creationId xmlns:a16="http://schemas.microsoft.com/office/drawing/2014/main" id="{83837044-D9C3-7559-9A3F-81F451755EC9}"/>
              </a:ext>
            </a:extLst>
          </p:cNvPr>
          <p:cNvGraphicFramePr>
            <a:graphicFrameLocks noChangeAspect="1"/>
          </p:cNvGraphicFramePr>
          <p:nvPr/>
        </p:nvGraphicFramePr>
        <p:xfrm>
          <a:off x="1036252" y="114852"/>
          <a:ext cx="9522661" cy="4226769"/>
        </p:xfrm>
        <a:graphic>
          <a:graphicData uri="http://schemas.openxmlformats.org/presentationml/2006/ole">
            <mc:AlternateContent xmlns:mc="http://schemas.openxmlformats.org/markup-compatibility/2006">
              <mc:Choice xmlns:v="urn:schemas-microsoft-com:vml" Requires="v">
                <p:oleObj spid="_x0000_s1027" name="PBrush" r:id="rId5" imgW="4863960" imgH="2158920" progId="">
                  <p:embed/>
                </p:oleObj>
              </mc:Choice>
              <mc:Fallback>
                <p:oleObj name="PBrush" r:id="rId5" imgW="4863960" imgH="2158920" progId="">
                  <p:embed/>
                  <p:pic>
                    <p:nvPicPr>
                      <p:cNvPr id="4" name="对象 3">
                        <a:extLst>
                          <a:ext uri="{FF2B5EF4-FFF2-40B4-BE49-F238E27FC236}">
                            <a16:creationId xmlns:a16="http://schemas.microsoft.com/office/drawing/2014/main" id="{83837044-D9C3-7559-9A3F-81F451755EC9}"/>
                          </a:ext>
                        </a:extLst>
                      </p:cNvPr>
                      <p:cNvPicPr/>
                      <p:nvPr/>
                    </p:nvPicPr>
                    <p:blipFill>
                      <a:blip r:embed="rId6"/>
                      <a:stretch>
                        <a:fillRect/>
                      </a:stretch>
                    </p:blipFill>
                    <p:spPr>
                      <a:xfrm>
                        <a:off x="1036252" y="114852"/>
                        <a:ext cx="9522661" cy="4226769"/>
                      </a:xfrm>
                      <a:prstGeom prst="rect">
                        <a:avLst/>
                      </a:prstGeom>
                    </p:spPr>
                  </p:pic>
                </p:oleObj>
              </mc:Fallback>
            </mc:AlternateContent>
          </a:graphicData>
        </a:graphic>
      </p:graphicFrame>
      <p:pic>
        <p:nvPicPr>
          <p:cNvPr id="8" name="音频 7">
            <a:hlinkClick r:id="" action="ppaction://media"/>
            <a:extLst>
              <a:ext uri="{FF2B5EF4-FFF2-40B4-BE49-F238E27FC236}">
                <a16:creationId xmlns:a16="http://schemas.microsoft.com/office/drawing/2014/main" id="{6037F401-5109-150A-0F06-663D282E176D}"/>
              </a:ext>
            </a:extLst>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61842581"/>
      </p:ext>
    </p:extLst>
  </p:cSld>
  <p:clrMapOvr>
    <a:masterClrMapping/>
  </p:clrMapOvr>
  <mc:AlternateContent xmlns:mc="http://schemas.openxmlformats.org/markup-compatibility/2006" xmlns:p14="http://schemas.microsoft.com/office/powerpoint/2010/main">
    <mc:Choice Requires="p14">
      <p:transition spd="slow" p14:dur="2000" advTm="140825"/>
    </mc:Choice>
    <mc:Fallback xmlns="">
      <p:transition spd="slow" advTm="14082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92BEB77-F56D-7C7B-5105-99319D6419D6}"/>
              </a:ext>
            </a:extLst>
          </p:cNvPr>
          <p:cNvSpPr>
            <a:spLocks noGrp="1"/>
          </p:cNvSpPr>
          <p:nvPr>
            <p:ph idx="1"/>
          </p:nvPr>
        </p:nvSpPr>
        <p:spPr>
          <a:xfrm>
            <a:off x="259882" y="2454441"/>
            <a:ext cx="11093922" cy="3722521"/>
          </a:xfrm>
        </p:spPr>
        <p:txBody>
          <a:bodyPr/>
          <a:lstStyle/>
          <a:p>
            <a:pPr marL="0" marR="0" lvl="0" indent="0" algn="ctr" defTabSz="914400" rtl="0" eaLnBrk="1" fontAlgn="auto" latinLnBrk="0" hangingPunct="1">
              <a:lnSpc>
                <a:spcPct val="90000"/>
              </a:lnSpc>
              <a:spcBef>
                <a:spcPts val="1000"/>
              </a:spcBef>
              <a:spcAft>
                <a:spcPts val="0"/>
              </a:spcAft>
              <a:buClrTx/>
              <a:buSzTx/>
              <a:buNone/>
              <a:tabLst/>
              <a:defRPr/>
            </a:pPr>
            <a:r>
              <a:rPr kumimoji="0" lang="zh-CN" altLang="en-US"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rPr>
              <a:t>实验九  空域滤波器设计</a:t>
            </a:r>
            <a:endParaRPr kumimoji="0" lang="en-US" altLang="zh-CN" sz="5400" b="1" i="0" u="none" strike="noStrike" kern="1200" cap="none" spc="0" normalizeH="0" baseline="0" noProof="0" dirty="0">
              <a:ln>
                <a:noFill/>
              </a:ln>
              <a:solidFill>
                <a:srgbClr val="0000FF"/>
              </a:solidFill>
              <a:effectLst/>
              <a:uLnTx/>
              <a:uFillTx/>
              <a:latin typeface="等线"/>
              <a:ea typeface="等线" panose="02010600030101010101" pitchFamily="2" charset="-122"/>
              <a:cs typeface="+mn-cs"/>
            </a:endParaRPr>
          </a:p>
          <a:p>
            <a:endParaRPr lang="zh-CN" altLang="en-US" dirty="0"/>
          </a:p>
        </p:txBody>
      </p:sp>
      <p:pic>
        <p:nvPicPr>
          <p:cNvPr id="2" name="音频 1">
            <a:hlinkClick r:id="" action="ppaction://media"/>
            <a:extLst>
              <a:ext uri="{FF2B5EF4-FFF2-40B4-BE49-F238E27FC236}">
                <a16:creationId xmlns:a16="http://schemas.microsoft.com/office/drawing/2014/main" id="{98D55E3F-894E-0E8E-851F-124BEABF831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2446859846"/>
      </p:ext>
    </p:extLst>
  </p:cSld>
  <p:clrMapOvr>
    <a:masterClrMapping/>
  </p:clrMapOvr>
  <mc:AlternateContent xmlns:mc="http://schemas.openxmlformats.org/markup-compatibility/2006" xmlns:p14="http://schemas.microsoft.com/office/powerpoint/2010/main">
    <mc:Choice Requires="p14">
      <p:transition spd="slow" p14:dur="2000" advTm="5528"/>
    </mc:Choice>
    <mc:Fallback xmlns="">
      <p:transition spd="slow" advTm="55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540" name="Rectangle 100"/>
          <p:cNvSpPr>
            <a:spLocks noChangeArrowheads="1"/>
          </p:cNvSpPr>
          <p:nvPr/>
        </p:nvSpPr>
        <p:spPr bwMode="auto">
          <a:xfrm>
            <a:off x="1524000" y="1700214"/>
            <a:ext cx="9144000" cy="5157787"/>
          </a:xfrm>
          <a:prstGeom prst="rect">
            <a:avLst/>
          </a:prstGeom>
          <a:gradFill rotWithShape="1">
            <a:gsLst>
              <a:gs pos="0">
                <a:srgbClr val="FFFFFF"/>
              </a:gs>
              <a:gs pos="50000">
                <a:srgbClr val="C0C0C0"/>
              </a:gs>
              <a:gs pos="100000">
                <a:srgbClr val="FFFFFF"/>
              </a:gs>
            </a:gsLst>
            <a:lin ang="540000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7445" name="Picture 5" descr="8 Square 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0543420">
            <a:off x="2052638" y="415925"/>
            <a:ext cx="990600" cy="966788"/>
          </a:xfrm>
          <a:prstGeom prst="rect">
            <a:avLst/>
          </a:prstGeom>
          <a:noFill/>
          <a:extLst>
            <a:ext uri="{909E8E84-426E-40DD-AFC4-6F175D3DCCD1}">
              <a14:hiddenFill xmlns:a14="http://schemas.microsoft.com/office/drawing/2010/main">
                <a:solidFill>
                  <a:srgbClr val="FFFFFF"/>
                </a:solidFill>
              </a14:hiddenFill>
            </a:ext>
          </a:extLst>
        </p:spPr>
      </p:pic>
      <p:sp>
        <p:nvSpPr>
          <p:cNvPr id="317446" name="AutoShape 6"/>
          <p:cNvSpPr>
            <a:spLocks noChangeAspect="1" noChangeArrowheads="1"/>
          </p:cNvSpPr>
          <p:nvPr/>
        </p:nvSpPr>
        <p:spPr bwMode="auto">
          <a:xfrm rot="-7049052" flipH="1" flipV="1">
            <a:off x="8119270" y="973932"/>
            <a:ext cx="779462" cy="1800225"/>
          </a:xfrm>
          <a:prstGeom prst="lightningBol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pic>
        <p:nvPicPr>
          <p:cNvPr id="317447" name="Picture 7" descr="8 Square frame"/>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7535067">
            <a:off x="9108282" y="272257"/>
            <a:ext cx="990600" cy="966787"/>
          </a:xfrm>
          <a:prstGeom prst="rect">
            <a:avLst/>
          </a:prstGeom>
          <a:noFill/>
          <a:extLst>
            <a:ext uri="{909E8E84-426E-40DD-AFC4-6F175D3DCCD1}">
              <a14:hiddenFill xmlns:a14="http://schemas.microsoft.com/office/drawing/2010/main">
                <a:solidFill>
                  <a:srgbClr val="FFFFFF"/>
                </a:solidFill>
              </a14:hiddenFill>
            </a:ext>
          </a:extLst>
        </p:spPr>
      </p:pic>
      <p:sp>
        <p:nvSpPr>
          <p:cNvPr id="317448" name="AutoShape 8"/>
          <p:cNvSpPr>
            <a:spLocks noChangeAspect="1" noChangeArrowheads="1"/>
          </p:cNvSpPr>
          <p:nvPr/>
        </p:nvSpPr>
        <p:spPr bwMode="auto">
          <a:xfrm rot="-12667398" flipH="1" flipV="1">
            <a:off x="3143251" y="908051"/>
            <a:ext cx="779463" cy="1800225"/>
          </a:xfrm>
          <a:prstGeom prst="lightningBolt">
            <a:avLst/>
          </a:prstGeom>
          <a:gradFill rotWithShape="1">
            <a:gsLst>
              <a:gs pos="0">
                <a:srgbClr val="FFFF00">
                  <a:gamma/>
                  <a:shade val="46275"/>
                  <a:invGamma/>
                </a:srgbClr>
              </a:gs>
              <a:gs pos="50000">
                <a:srgbClr val="FFFF00"/>
              </a:gs>
              <a:gs pos="100000">
                <a:srgbClr val="FFFF00">
                  <a:gamma/>
                  <a:shade val="46275"/>
                  <a:invGamma/>
                </a:srgbClr>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nvGrpSpPr>
          <p:cNvPr id="317456" name="Group 16"/>
          <p:cNvGrpSpPr>
            <a:grpSpLocks noChangeAspect="1"/>
          </p:cNvGrpSpPr>
          <p:nvPr/>
        </p:nvGrpSpPr>
        <p:grpSpPr bwMode="auto">
          <a:xfrm>
            <a:off x="2855913" y="3933826"/>
            <a:ext cx="6337300" cy="1096963"/>
            <a:chOff x="884" y="2750"/>
            <a:chExt cx="3992" cy="691"/>
          </a:xfrm>
        </p:grpSpPr>
        <p:pic>
          <p:nvPicPr>
            <p:cNvPr id="317444" name="Picture 4"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84"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49" name="Picture 9"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392"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0" name="Picture 10"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27"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1" name="Picture 11"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81"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2" name="Picture 12"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80"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3" name="Picture 13"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479"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4" name="Picture 14"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78" y="2750"/>
              <a:ext cx="354" cy="691"/>
            </a:xfrm>
            <a:prstGeom prst="rect">
              <a:avLst/>
            </a:prstGeom>
            <a:noFill/>
            <a:extLst>
              <a:ext uri="{909E8E84-426E-40DD-AFC4-6F175D3DCCD1}">
                <a14:hiddenFill xmlns:a14="http://schemas.microsoft.com/office/drawing/2010/main">
                  <a:solidFill>
                    <a:srgbClr val="FFFFFF"/>
                  </a:solidFill>
                </a14:hiddenFill>
              </a:ext>
            </a:extLst>
          </p:spPr>
        </p:pic>
        <p:pic>
          <p:nvPicPr>
            <p:cNvPr id="317455" name="Picture 15" descr="Voamicrophone"/>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22" y="2750"/>
              <a:ext cx="354" cy="691"/>
            </a:xfrm>
            <a:prstGeom prst="rect">
              <a:avLst/>
            </a:prstGeom>
            <a:noFill/>
            <a:extLst>
              <a:ext uri="{909E8E84-426E-40DD-AFC4-6F175D3DCCD1}">
                <a14:hiddenFill xmlns:a14="http://schemas.microsoft.com/office/drawing/2010/main">
                  <a:solidFill>
                    <a:srgbClr val="FFFFFF"/>
                  </a:solidFill>
                </a14:hiddenFill>
              </a:ext>
            </a:extLst>
          </p:spPr>
        </p:pic>
      </p:grpSp>
      <p:sp>
        <p:nvSpPr>
          <p:cNvPr id="317458" name="Freeform 18"/>
          <p:cNvSpPr>
            <a:spLocks noChangeAspect="1"/>
          </p:cNvSpPr>
          <p:nvPr/>
        </p:nvSpPr>
        <p:spPr bwMode="auto">
          <a:xfrm>
            <a:off x="3394076" y="4814888"/>
            <a:ext cx="576263" cy="576262"/>
          </a:xfrm>
          <a:custGeom>
            <a:avLst/>
            <a:gdLst>
              <a:gd name="T0" fmla="*/ 0 w 363"/>
              <a:gd name="T1" fmla="*/ 0 h 363"/>
              <a:gd name="T2" fmla="*/ 46 w 363"/>
              <a:gd name="T3" fmla="*/ 181 h 363"/>
              <a:gd name="T4" fmla="*/ 91 w 363"/>
              <a:gd name="T5" fmla="*/ 90 h 363"/>
              <a:gd name="T6" fmla="*/ 363 w 363"/>
              <a:gd name="T7" fmla="*/ 363 h 363"/>
            </a:gdLst>
            <a:ahLst/>
            <a:cxnLst>
              <a:cxn ang="0">
                <a:pos x="T0" y="T1"/>
              </a:cxn>
              <a:cxn ang="0">
                <a:pos x="T2" y="T3"/>
              </a:cxn>
              <a:cxn ang="0">
                <a:pos x="T4" y="T5"/>
              </a:cxn>
              <a:cxn ang="0">
                <a:pos x="T6" y="T7"/>
              </a:cxn>
            </a:cxnLst>
            <a:rect l="0" t="0" r="r" b="b"/>
            <a:pathLst>
              <a:path w="363" h="363">
                <a:moveTo>
                  <a:pt x="0" y="0"/>
                </a:moveTo>
                <a:cubicBezTo>
                  <a:pt x="15" y="83"/>
                  <a:pt x="31" y="166"/>
                  <a:pt x="46" y="181"/>
                </a:cubicBezTo>
                <a:cubicBezTo>
                  <a:pt x="61" y="196"/>
                  <a:pt x="38" y="60"/>
                  <a:pt x="91" y="90"/>
                </a:cubicBezTo>
                <a:cubicBezTo>
                  <a:pt x="144" y="120"/>
                  <a:pt x="253" y="241"/>
                  <a:pt x="363" y="363"/>
                </a:cubicBezTo>
              </a:path>
            </a:pathLst>
          </a:custGeom>
          <a:noFill/>
          <a:ln w="19050" cap="sq"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59" name="Freeform 19"/>
          <p:cNvSpPr>
            <a:spLocks noChangeAspect="1"/>
          </p:cNvSpPr>
          <p:nvPr/>
        </p:nvSpPr>
        <p:spPr bwMode="auto">
          <a:xfrm>
            <a:off x="4114801" y="4814888"/>
            <a:ext cx="168275" cy="576262"/>
          </a:xfrm>
          <a:custGeom>
            <a:avLst/>
            <a:gdLst>
              <a:gd name="T0" fmla="*/ 53 w 106"/>
              <a:gd name="T1" fmla="*/ 0 h 363"/>
              <a:gd name="T2" fmla="*/ 7 w 106"/>
              <a:gd name="T3" fmla="*/ 136 h 363"/>
              <a:gd name="T4" fmla="*/ 98 w 106"/>
              <a:gd name="T5" fmla="*/ 90 h 363"/>
              <a:gd name="T6" fmla="*/ 53 w 106"/>
              <a:gd name="T7" fmla="*/ 363 h 363"/>
            </a:gdLst>
            <a:ahLst/>
            <a:cxnLst>
              <a:cxn ang="0">
                <a:pos x="T0" y="T1"/>
              </a:cxn>
              <a:cxn ang="0">
                <a:pos x="T2" y="T3"/>
              </a:cxn>
              <a:cxn ang="0">
                <a:pos x="T4" y="T5"/>
              </a:cxn>
              <a:cxn ang="0">
                <a:pos x="T6" y="T7"/>
              </a:cxn>
            </a:cxnLst>
            <a:rect l="0" t="0" r="r" b="b"/>
            <a:pathLst>
              <a:path w="106" h="363">
                <a:moveTo>
                  <a:pt x="53" y="0"/>
                </a:moveTo>
                <a:cubicBezTo>
                  <a:pt x="26" y="60"/>
                  <a:pt x="0" y="121"/>
                  <a:pt x="7" y="136"/>
                </a:cubicBezTo>
                <a:cubicBezTo>
                  <a:pt x="14" y="151"/>
                  <a:pt x="90" y="52"/>
                  <a:pt x="98" y="90"/>
                </a:cubicBezTo>
                <a:cubicBezTo>
                  <a:pt x="106" y="128"/>
                  <a:pt x="79" y="245"/>
                  <a:pt x="53" y="363"/>
                </a:cubicBezTo>
              </a:path>
            </a:pathLst>
          </a:custGeom>
          <a:noFill/>
          <a:ln w="19050" cap="sq"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0" name="Freeform 20"/>
          <p:cNvSpPr>
            <a:spLocks noChangeAspect="1"/>
          </p:cNvSpPr>
          <p:nvPr/>
        </p:nvSpPr>
        <p:spPr bwMode="auto">
          <a:xfrm>
            <a:off x="4941888" y="4814888"/>
            <a:ext cx="239712" cy="576262"/>
          </a:xfrm>
          <a:custGeom>
            <a:avLst/>
            <a:gdLst>
              <a:gd name="T0" fmla="*/ 61 w 151"/>
              <a:gd name="T1" fmla="*/ 0 h 363"/>
              <a:gd name="T2" fmla="*/ 15 w 151"/>
              <a:gd name="T3" fmla="*/ 136 h 363"/>
              <a:gd name="T4" fmla="*/ 151 w 151"/>
              <a:gd name="T5" fmla="*/ 90 h 363"/>
              <a:gd name="T6" fmla="*/ 15 w 151"/>
              <a:gd name="T7" fmla="*/ 363 h 363"/>
            </a:gdLst>
            <a:ahLst/>
            <a:cxnLst>
              <a:cxn ang="0">
                <a:pos x="T0" y="T1"/>
              </a:cxn>
              <a:cxn ang="0">
                <a:pos x="T2" y="T3"/>
              </a:cxn>
              <a:cxn ang="0">
                <a:pos x="T4" y="T5"/>
              </a:cxn>
              <a:cxn ang="0">
                <a:pos x="T6" y="T7"/>
              </a:cxn>
            </a:cxnLst>
            <a:rect l="0" t="0" r="r" b="b"/>
            <a:pathLst>
              <a:path w="151" h="363">
                <a:moveTo>
                  <a:pt x="61" y="0"/>
                </a:moveTo>
                <a:cubicBezTo>
                  <a:pt x="30" y="60"/>
                  <a:pt x="0" y="121"/>
                  <a:pt x="15" y="136"/>
                </a:cubicBezTo>
                <a:cubicBezTo>
                  <a:pt x="30" y="151"/>
                  <a:pt x="151" y="52"/>
                  <a:pt x="151" y="90"/>
                </a:cubicBezTo>
                <a:cubicBezTo>
                  <a:pt x="151" y="128"/>
                  <a:pt x="83" y="245"/>
                  <a:pt x="15" y="363"/>
                </a:cubicBezTo>
              </a:path>
            </a:pathLst>
          </a:custGeom>
          <a:noFill/>
          <a:ln w="19050" cap="sq"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2" name="Freeform 22"/>
          <p:cNvSpPr>
            <a:spLocks noChangeAspect="1"/>
          </p:cNvSpPr>
          <p:nvPr/>
        </p:nvSpPr>
        <p:spPr bwMode="auto">
          <a:xfrm>
            <a:off x="5842001" y="4814888"/>
            <a:ext cx="157163" cy="431800"/>
          </a:xfrm>
          <a:custGeom>
            <a:avLst/>
            <a:gdLst>
              <a:gd name="T0" fmla="*/ 53 w 99"/>
              <a:gd name="T1" fmla="*/ 0 h 272"/>
              <a:gd name="T2" fmla="*/ 8 w 99"/>
              <a:gd name="T3" fmla="*/ 90 h 272"/>
              <a:gd name="T4" fmla="*/ 99 w 99"/>
              <a:gd name="T5" fmla="*/ 90 h 272"/>
              <a:gd name="T6" fmla="*/ 8 w 99"/>
              <a:gd name="T7" fmla="*/ 272 h 272"/>
            </a:gdLst>
            <a:ahLst/>
            <a:cxnLst>
              <a:cxn ang="0">
                <a:pos x="T0" y="T1"/>
              </a:cxn>
              <a:cxn ang="0">
                <a:pos x="T2" y="T3"/>
              </a:cxn>
              <a:cxn ang="0">
                <a:pos x="T4" y="T5"/>
              </a:cxn>
              <a:cxn ang="0">
                <a:pos x="T6" y="T7"/>
              </a:cxn>
            </a:cxnLst>
            <a:rect l="0" t="0" r="r" b="b"/>
            <a:pathLst>
              <a:path w="99" h="272">
                <a:moveTo>
                  <a:pt x="53" y="0"/>
                </a:moveTo>
                <a:cubicBezTo>
                  <a:pt x="26" y="37"/>
                  <a:pt x="0" y="75"/>
                  <a:pt x="8" y="90"/>
                </a:cubicBezTo>
                <a:cubicBezTo>
                  <a:pt x="16" y="105"/>
                  <a:pt x="99" y="60"/>
                  <a:pt x="99" y="90"/>
                </a:cubicBezTo>
                <a:cubicBezTo>
                  <a:pt x="99" y="120"/>
                  <a:pt x="53" y="196"/>
                  <a:pt x="8" y="272"/>
                </a:cubicBezTo>
              </a:path>
            </a:pathLst>
          </a:custGeom>
          <a:noFill/>
          <a:ln w="19050" cap="sq" cmpd="sng">
            <a:solidFill>
              <a:srgbClr val="000000"/>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3" name="Freeform 23"/>
          <p:cNvSpPr>
            <a:spLocks noChangeAspect="1"/>
          </p:cNvSpPr>
          <p:nvPr/>
        </p:nvSpPr>
        <p:spPr bwMode="auto">
          <a:xfrm>
            <a:off x="6619876" y="4814889"/>
            <a:ext cx="168275" cy="503237"/>
          </a:xfrm>
          <a:custGeom>
            <a:avLst/>
            <a:gdLst>
              <a:gd name="T0" fmla="*/ 53 w 106"/>
              <a:gd name="T1" fmla="*/ 0 h 317"/>
              <a:gd name="T2" fmla="*/ 8 w 106"/>
              <a:gd name="T3" fmla="*/ 136 h 317"/>
              <a:gd name="T4" fmla="*/ 99 w 106"/>
              <a:gd name="T5" fmla="*/ 136 h 317"/>
              <a:gd name="T6" fmla="*/ 53 w 106"/>
              <a:gd name="T7" fmla="*/ 317 h 317"/>
            </a:gdLst>
            <a:ahLst/>
            <a:cxnLst>
              <a:cxn ang="0">
                <a:pos x="T0" y="T1"/>
              </a:cxn>
              <a:cxn ang="0">
                <a:pos x="T2" y="T3"/>
              </a:cxn>
              <a:cxn ang="0">
                <a:pos x="T4" y="T5"/>
              </a:cxn>
              <a:cxn ang="0">
                <a:pos x="T6" y="T7"/>
              </a:cxn>
            </a:cxnLst>
            <a:rect l="0" t="0" r="r" b="b"/>
            <a:pathLst>
              <a:path w="106" h="317">
                <a:moveTo>
                  <a:pt x="53" y="0"/>
                </a:moveTo>
                <a:cubicBezTo>
                  <a:pt x="26" y="56"/>
                  <a:pt x="0" y="113"/>
                  <a:pt x="8" y="136"/>
                </a:cubicBezTo>
                <a:cubicBezTo>
                  <a:pt x="16" y="159"/>
                  <a:pt x="92" y="106"/>
                  <a:pt x="99" y="136"/>
                </a:cubicBezTo>
                <a:cubicBezTo>
                  <a:pt x="106" y="166"/>
                  <a:pt x="79" y="241"/>
                  <a:pt x="53" y="317"/>
                </a:cubicBezTo>
              </a:path>
            </a:pathLst>
          </a:custGeom>
          <a:noFill/>
          <a:ln w="19050"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4" name="Freeform 24"/>
          <p:cNvSpPr>
            <a:spLocks noChangeAspect="1"/>
          </p:cNvSpPr>
          <p:nvPr/>
        </p:nvSpPr>
        <p:spPr bwMode="auto">
          <a:xfrm>
            <a:off x="7407275" y="4814888"/>
            <a:ext cx="254000" cy="576262"/>
          </a:xfrm>
          <a:custGeom>
            <a:avLst/>
            <a:gdLst>
              <a:gd name="T0" fmla="*/ 61 w 160"/>
              <a:gd name="T1" fmla="*/ 0 h 363"/>
              <a:gd name="T2" fmla="*/ 15 w 160"/>
              <a:gd name="T3" fmla="*/ 136 h 363"/>
              <a:gd name="T4" fmla="*/ 152 w 160"/>
              <a:gd name="T5" fmla="*/ 136 h 363"/>
              <a:gd name="T6" fmla="*/ 61 w 160"/>
              <a:gd name="T7" fmla="*/ 363 h 363"/>
            </a:gdLst>
            <a:ahLst/>
            <a:cxnLst>
              <a:cxn ang="0">
                <a:pos x="T0" y="T1"/>
              </a:cxn>
              <a:cxn ang="0">
                <a:pos x="T2" y="T3"/>
              </a:cxn>
              <a:cxn ang="0">
                <a:pos x="T4" y="T5"/>
              </a:cxn>
              <a:cxn ang="0">
                <a:pos x="T6" y="T7"/>
              </a:cxn>
            </a:cxnLst>
            <a:rect l="0" t="0" r="r" b="b"/>
            <a:pathLst>
              <a:path w="160" h="363">
                <a:moveTo>
                  <a:pt x="61" y="0"/>
                </a:moveTo>
                <a:cubicBezTo>
                  <a:pt x="30" y="56"/>
                  <a:pt x="0" y="113"/>
                  <a:pt x="15" y="136"/>
                </a:cubicBezTo>
                <a:cubicBezTo>
                  <a:pt x="30" y="159"/>
                  <a:pt x="144" y="98"/>
                  <a:pt x="152" y="136"/>
                </a:cubicBezTo>
                <a:cubicBezTo>
                  <a:pt x="160" y="174"/>
                  <a:pt x="110" y="268"/>
                  <a:pt x="61" y="363"/>
                </a:cubicBezTo>
              </a:path>
            </a:pathLst>
          </a:custGeom>
          <a:noFill/>
          <a:ln w="19050"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5" name="Freeform 25"/>
          <p:cNvSpPr>
            <a:spLocks noChangeAspect="1"/>
          </p:cNvSpPr>
          <p:nvPr/>
        </p:nvSpPr>
        <p:spPr bwMode="auto">
          <a:xfrm>
            <a:off x="8108951" y="4797426"/>
            <a:ext cx="360363" cy="576263"/>
          </a:xfrm>
          <a:custGeom>
            <a:avLst/>
            <a:gdLst>
              <a:gd name="T0" fmla="*/ 121 w 227"/>
              <a:gd name="T1" fmla="*/ 0 h 363"/>
              <a:gd name="T2" fmla="*/ 212 w 227"/>
              <a:gd name="T3" fmla="*/ 136 h 363"/>
              <a:gd name="T4" fmla="*/ 30 w 227"/>
              <a:gd name="T5" fmla="*/ 136 h 363"/>
              <a:gd name="T6" fmla="*/ 30 w 227"/>
              <a:gd name="T7" fmla="*/ 363 h 363"/>
            </a:gdLst>
            <a:ahLst/>
            <a:cxnLst>
              <a:cxn ang="0">
                <a:pos x="T0" y="T1"/>
              </a:cxn>
              <a:cxn ang="0">
                <a:pos x="T2" y="T3"/>
              </a:cxn>
              <a:cxn ang="0">
                <a:pos x="T4" y="T5"/>
              </a:cxn>
              <a:cxn ang="0">
                <a:pos x="T6" y="T7"/>
              </a:cxn>
            </a:cxnLst>
            <a:rect l="0" t="0" r="r" b="b"/>
            <a:pathLst>
              <a:path w="227" h="363">
                <a:moveTo>
                  <a:pt x="121" y="0"/>
                </a:moveTo>
                <a:cubicBezTo>
                  <a:pt x="174" y="56"/>
                  <a:pt x="227" y="113"/>
                  <a:pt x="212" y="136"/>
                </a:cubicBezTo>
                <a:cubicBezTo>
                  <a:pt x="197" y="159"/>
                  <a:pt x="60" y="98"/>
                  <a:pt x="30" y="136"/>
                </a:cubicBezTo>
                <a:cubicBezTo>
                  <a:pt x="0" y="174"/>
                  <a:pt x="15" y="268"/>
                  <a:pt x="30" y="363"/>
                </a:cubicBezTo>
              </a:path>
            </a:pathLst>
          </a:custGeom>
          <a:noFill/>
          <a:ln w="19050"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466" name="Freeform 26"/>
          <p:cNvSpPr>
            <a:spLocks noChangeAspect="1"/>
          </p:cNvSpPr>
          <p:nvPr/>
        </p:nvSpPr>
        <p:spPr bwMode="auto">
          <a:xfrm>
            <a:off x="8947150" y="4814888"/>
            <a:ext cx="457200" cy="647700"/>
          </a:xfrm>
          <a:custGeom>
            <a:avLst/>
            <a:gdLst>
              <a:gd name="T0" fmla="*/ 136 w 288"/>
              <a:gd name="T1" fmla="*/ 0 h 408"/>
              <a:gd name="T2" fmla="*/ 91 w 288"/>
              <a:gd name="T3" fmla="*/ 136 h 408"/>
              <a:gd name="T4" fmla="*/ 273 w 288"/>
              <a:gd name="T5" fmla="*/ 45 h 408"/>
              <a:gd name="T6" fmla="*/ 0 w 288"/>
              <a:gd name="T7" fmla="*/ 408 h 408"/>
            </a:gdLst>
            <a:ahLst/>
            <a:cxnLst>
              <a:cxn ang="0">
                <a:pos x="T0" y="T1"/>
              </a:cxn>
              <a:cxn ang="0">
                <a:pos x="T2" y="T3"/>
              </a:cxn>
              <a:cxn ang="0">
                <a:pos x="T4" y="T5"/>
              </a:cxn>
              <a:cxn ang="0">
                <a:pos x="T6" y="T7"/>
              </a:cxn>
            </a:cxnLst>
            <a:rect l="0" t="0" r="r" b="b"/>
            <a:pathLst>
              <a:path w="288" h="408">
                <a:moveTo>
                  <a:pt x="136" y="0"/>
                </a:moveTo>
                <a:cubicBezTo>
                  <a:pt x="102" y="64"/>
                  <a:pt x="68" y="129"/>
                  <a:pt x="91" y="136"/>
                </a:cubicBezTo>
                <a:cubicBezTo>
                  <a:pt x="114" y="143"/>
                  <a:pt x="288" y="0"/>
                  <a:pt x="273" y="45"/>
                </a:cubicBezTo>
                <a:cubicBezTo>
                  <a:pt x="258" y="90"/>
                  <a:pt x="129" y="249"/>
                  <a:pt x="0" y="408"/>
                </a:cubicBezTo>
              </a:path>
            </a:pathLst>
          </a:custGeom>
          <a:noFill/>
          <a:ln w="19050"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1" name="Line 61"/>
          <p:cNvSpPr>
            <a:spLocks noChangeAspect="1" noChangeShapeType="1"/>
          </p:cNvSpPr>
          <p:nvPr/>
        </p:nvSpPr>
        <p:spPr bwMode="auto">
          <a:xfrm flipV="1">
            <a:off x="6096000" y="1630363"/>
            <a:ext cx="0" cy="2735262"/>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2" name="Line 62"/>
          <p:cNvSpPr>
            <a:spLocks noChangeAspect="1" noChangeShapeType="1"/>
          </p:cNvSpPr>
          <p:nvPr/>
        </p:nvSpPr>
        <p:spPr bwMode="auto">
          <a:xfrm>
            <a:off x="2711450" y="4365625"/>
            <a:ext cx="6769100" cy="0"/>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3" name="Line 63"/>
          <p:cNvSpPr>
            <a:spLocks noChangeAspect="1" noChangeShapeType="1"/>
          </p:cNvSpPr>
          <p:nvPr/>
        </p:nvSpPr>
        <p:spPr bwMode="auto">
          <a:xfrm flipV="1">
            <a:off x="6096000" y="1700213"/>
            <a:ext cx="2592388" cy="2665412"/>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4" name="Line 64"/>
          <p:cNvSpPr>
            <a:spLocks noChangeAspect="1" noChangeShapeType="1"/>
          </p:cNvSpPr>
          <p:nvPr/>
        </p:nvSpPr>
        <p:spPr bwMode="auto">
          <a:xfrm flipH="1" flipV="1">
            <a:off x="3432176" y="1700213"/>
            <a:ext cx="2663825" cy="2665412"/>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5" name="Freeform 65"/>
          <p:cNvSpPr>
            <a:spLocks noChangeAspect="1"/>
          </p:cNvSpPr>
          <p:nvPr/>
        </p:nvSpPr>
        <p:spPr bwMode="auto">
          <a:xfrm>
            <a:off x="5519738" y="3309938"/>
            <a:ext cx="576262" cy="406400"/>
          </a:xfrm>
          <a:custGeom>
            <a:avLst/>
            <a:gdLst>
              <a:gd name="T0" fmla="*/ 0 w 363"/>
              <a:gd name="T1" fmla="*/ 256 h 256"/>
              <a:gd name="T2" fmla="*/ 91 w 363"/>
              <a:gd name="T3" fmla="*/ 30 h 256"/>
              <a:gd name="T4" fmla="*/ 363 w 363"/>
              <a:gd name="T5" fmla="*/ 75 h 256"/>
            </a:gdLst>
            <a:ahLst/>
            <a:cxnLst>
              <a:cxn ang="0">
                <a:pos x="T0" y="T1"/>
              </a:cxn>
              <a:cxn ang="0">
                <a:pos x="T2" y="T3"/>
              </a:cxn>
              <a:cxn ang="0">
                <a:pos x="T4" y="T5"/>
              </a:cxn>
            </a:cxnLst>
            <a:rect l="0" t="0" r="r" b="b"/>
            <a:pathLst>
              <a:path w="363" h="256">
                <a:moveTo>
                  <a:pt x="0" y="256"/>
                </a:moveTo>
                <a:cubicBezTo>
                  <a:pt x="15" y="158"/>
                  <a:pt x="31" y="60"/>
                  <a:pt x="91" y="30"/>
                </a:cubicBezTo>
                <a:cubicBezTo>
                  <a:pt x="151" y="0"/>
                  <a:pt x="257" y="37"/>
                  <a:pt x="363" y="75"/>
                </a:cubicBezTo>
              </a:path>
            </a:pathLst>
          </a:custGeom>
          <a:noFill/>
          <a:ln w="12700" cap="sq" cmpd="sng">
            <a:solidFill>
              <a:schemeClr val="tx1"/>
            </a:solidFill>
            <a:prstDash val="solid"/>
            <a:miter lim="800000"/>
            <a:headEnd type="triangl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6" name="Freeform 66"/>
          <p:cNvSpPr>
            <a:spLocks noChangeAspect="1"/>
          </p:cNvSpPr>
          <p:nvPr/>
        </p:nvSpPr>
        <p:spPr bwMode="auto">
          <a:xfrm>
            <a:off x="6096001" y="3549651"/>
            <a:ext cx="504825" cy="239713"/>
          </a:xfrm>
          <a:custGeom>
            <a:avLst/>
            <a:gdLst>
              <a:gd name="T0" fmla="*/ 0 w 318"/>
              <a:gd name="T1" fmla="*/ 60 h 151"/>
              <a:gd name="T2" fmla="*/ 181 w 318"/>
              <a:gd name="T3" fmla="*/ 15 h 151"/>
              <a:gd name="T4" fmla="*/ 318 w 318"/>
              <a:gd name="T5" fmla="*/ 151 h 151"/>
            </a:gdLst>
            <a:ahLst/>
            <a:cxnLst>
              <a:cxn ang="0">
                <a:pos x="T0" y="T1"/>
              </a:cxn>
              <a:cxn ang="0">
                <a:pos x="T2" y="T3"/>
              </a:cxn>
              <a:cxn ang="0">
                <a:pos x="T4" y="T5"/>
              </a:cxn>
            </a:cxnLst>
            <a:rect l="0" t="0" r="r" b="b"/>
            <a:pathLst>
              <a:path w="318" h="151">
                <a:moveTo>
                  <a:pt x="0" y="60"/>
                </a:moveTo>
                <a:cubicBezTo>
                  <a:pt x="64" y="30"/>
                  <a:pt x="128" y="0"/>
                  <a:pt x="181" y="15"/>
                </a:cubicBezTo>
                <a:cubicBezTo>
                  <a:pt x="234" y="30"/>
                  <a:pt x="276" y="90"/>
                  <a:pt x="318" y="151"/>
                </a:cubicBezTo>
              </a:path>
            </a:pathLst>
          </a:custGeom>
          <a:noFill/>
          <a:ln w="12700" cap="sq" cmpd="sng">
            <a:solidFill>
              <a:schemeClr val="tx1"/>
            </a:solidFill>
            <a:prstDash val="solid"/>
            <a:miter lim="800000"/>
            <a:headEnd type="none" w="med" len="med"/>
            <a:tailEnd type="triangl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07" name="Text Box 67"/>
          <p:cNvSpPr txBox="1">
            <a:spLocks noChangeAspect="1" noChangeArrowheads="1"/>
          </p:cNvSpPr>
          <p:nvPr/>
        </p:nvSpPr>
        <p:spPr bwMode="auto">
          <a:xfrm>
            <a:off x="5356225" y="2795588"/>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Times New Roman" pitchFamily="18" charset="0"/>
                <a:ea typeface="標楷體" pitchFamily="65" charset="-120"/>
                <a:sym typeface="Symbol" pitchFamily="18" charset="2"/>
              </a:rPr>
              <a:t></a:t>
            </a:r>
            <a:r>
              <a:rPr lang="en-US" altLang="zh-CN" sz="2400" baseline="-25000">
                <a:latin typeface="Times New Roman" pitchFamily="18" charset="0"/>
                <a:ea typeface="標楷體" pitchFamily="65" charset="-120"/>
                <a:sym typeface="Symbol" pitchFamily="18" charset="2"/>
              </a:rPr>
              <a:t>1</a:t>
            </a:r>
          </a:p>
        </p:txBody>
      </p:sp>
      <p:sp>
        <p:nvSpPr>
          <p:cNvPr id="317508" name="Text Box 68"/>
          <p:cNvSpPr txBox="1">
            <a:spLocks noChangeAspect="1" noChangeArrowheads="1"/>
          </p:cNvSpPr>
          <p:nvPr/>
        </p:nvSpPr>
        <p:spPr bwMode="auto">
          <a:xfrm>
            <a:off x="6350000" y="3043238"/>
            <a:ext cx="4445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a:latin typeface="Times New Roman" pitchFamily="18" charset="0"/>
                <a:ea typeface="標楷體" pitchFamily="65" charset="-120"/>
                <a:sym typeface="Symbol" pitchFamily="18" charset="2"/>
              </a:rPr>
              <a:t></a:t>
            </a:r>
            <a:r>
              <a:rPr lang="en-US" altLang="zh-CN" sz="2400" baseline="-25000">
                <a:latin typeface="Times New Roman" pitchFamily="18" charset="0"/>
                <a:ea typeface="標楷體" pitchFamily="65" charset="-120"/>
                <a:sym typeface="Symbol" pitchFamily="18" charset="2"/>
              </a:rPr>
              <a:t>2</a:t>
            </a:r>
          </a:p>
        </p:txBody>
      </p:sp>
      <p:sp>
        <p:nvSpPr>
          <p:cNvPr id="317509" name="Text Box 69"/>
          <p:cNvSpPr txBox="1">
            <a:spLocks noChangeAspect="1" noChangeArrowheads="1"/>
          </p:cNvSpPr>
          <p:nvPr/>
        </p:nvSpPr>
        <p:spPr bwMode="auto">
          <a:xfrm>
            <a:off x="2135189" y="1300164"/>
            <a:ext cx="617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sym typeface="Symbol" pitchFamily="18" charset="2"/>
              </a:rPr>
              <a:t>s</a:t>
            </a:r>
            <a:r>
              <a:rPr lang="en-US" altLang="zh-CN" sz="2000" baseline="-25000">
                <a:latin typeface="Times New Roman" pitchFamily="18" charset="0"/>
                <a:sym typeface="Symbol" pitchFamily="18" charset="2"/>
              </a:rPr>
              <a:t>1</a:t>
            </a:r>
            <a:r>
              <a:rPr lang="en-US" altLang="zh-CN" sz="2000">
                <a:latin typeface="Times New Roman" pitchFamily="18" charset="0"/>
                <a:sym typeface="Symbol" pitchFamily="18" charset="2"/>
              </a:rPr>
              <a:t>(t)</a:t>
            </a:r>
          </a:p>
        </p:txBody>
      </p:sp>
      <p:sp>
        <p:nvSpPr>
          <p:cNvPr id="317510" name="Text Box 70"/>
          <p:cNvSpPr txBox="1">
            <a:spLocks noChangeAspect="1" noChangeArrowheads="1"/>
          </p:cNvSpPr>
          <p:nvPr/>
        </p:nvSpPr>
        <p:spPr bwMode="auto">
          <a:xfrm>
            <a:off x="9197975" y="1049339"/>
            <a:ext cx="6175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000">
                <a:latin typeface="Times New Roman" pitchFamily="18" charset="0"/>
                <a:sym typeface="Symbol" pitchFamily="18" charset="2"/>
              </a:rPr>
              <a:t>s</a:t>
            </a:r>
            <a:r>
              <a:rPr lang="en-US" altLang="zh-CN" sz="2000" baseline="-25000">
                <a:latin typeface="Times New Roman" pitchFamily="18" charset="0"/>
                <a:sym typeface="Symbol" pitchFamily="18" charset="2"/>
              </a:rPr>
              <a:t>2</a:t>
            </a:r>
            <a:r>
              <a:rPr lang="en-US" altLang="zh-CN" sz="2000">
                <a:latin typeface="Times New Roman" pitchFamily="18" charset="0"/>
                <a:sym typeface="Symbol" pitchFamily="18" charset="2"/>
              </a:rPr>
              <a:t>(t)</a:t>
            </a:r>
          </a:p>
        </p:txBody>
      </p:sp>
      <p:sp>
        <p:nvSpPr>
          <p:cNvPr id="317511" name="Line 71"/>
          <p:cNvSpPr>
            <a:spLocks noChangeAspect="1" noChangeShapeType="1"/>
          </p:cNvSpPr>
          <p:nvPr/>
        </p:nvSpPr>
        <p:spPr bwMode="auto">
          <a:xfrm>
            <a:off x="4872039" y="1341438"/>
            <a:ext cx="2592387" cy="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12" name="Line 72"/>
          <p:cNvSpPr>
            <a:spLocks noChangeAspect="1" noChangeShapeType="1"/>
          </p:cNvSpPr>
          <p:nvPr/>
        </p:nvSpPr>
        <p:spPr bwMode="auto">
          <a:xfrm flipV="1">
            <a:off x="6096000" y="260351"/>
            <a:ext cx="0" cy="1152525"/>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13" name="Freeform 73"/>
          <p:cNvSpPr>
            <a:spLocks noChangeAspect="1"/>
          </p:cNvSpPr>
          <p:nvPr/>
        </p:nvSpPr>
        <p:spPr bwMode="auto">
          <a:xfrm>
            <a:off x="4900614" y="325438"/>
            <a:ext cx="2301875" cy="1028700"/>
          </a:xfrm>
          <a:custGeom>
            <a:avLst/>
            <a:gdLst>
              <a:gd name="T0" fmla="*/ 0 w 1450"/>
              <a:gd name="T1" fmla="*/ 557 h 648"/>
              <a:gd name="T2" fmla="*/ 149 w 1450"/>
              <a:gd name="T3" fmla="*/ 492 h 648"/>
              <a:gd name="T4" fmla="*/ 363 w 1450"/>
              <a:gd name="T5" fmla="*/ 9 h 648"/>
              <a:gd name="T6" fmla="*/ 708 w 1450"/>
              <a:gd name="T7" fmla="*/ 549 h 648"/>
              <a:gd name="T8" fmla="*/ 1069 w 1450"/>
              <a:gd name="T9" fmla="*/ 417 h 648"/>
              <a:gd name="T10" fmla="*/ 1161 w 1450"/>
              <a:gd name="T11" fmla="*/ 640 h 648"/>
              <a:gd name="T12" fmla="*/ 1245 w 1450"/>
              <a:gd name="T13" fmla="*/ 371 h 648"/>
              <a:gd name="T14" fmla="*/ 1450 w 1450"/>
              <a:gd name="T15" fmla="*/ 529 h 6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50" h="648">
                <a:moveTo>
                  <a:pt x="0" y="557"/>
                </a:moveTo>
                <a:cubicBezTo>
                  <a:pt x="23" y="546"/>
                  <a:pt x="89" y="583"/>
                  <a:pt x="149" y="492"/>
                </a:cubicBezTo>
                <a:cubicBezTo>
                  <a:pt x="209" y="401"/>
                  <a:pt x="270" y="0"/>
                  <a:pt x="363" y="9"/>
                </a:cubicBezTo>
                <a:cubicBezTo>
                  <a:pt x="456" y="18"/>
                  <a:pt x="590" y="481"/>
                  <a:pt x="708" y="549"/>
                </a:cubicBezTo>
                <a:cubicBezTo>
                  <a:pt x="826" y="617"/>
                  <a:pt x="994" y="402"/>
                  <a:pt x="1069" y="417"/>
                </a:cubicBezTo>
                <a:cubicBezTo>
                  <a:pt x="1144" y="432"/>
                  <a:pt x="1132" y="648"/>
                  <a:pt x="1161" y="640"/>
                </a:cubicBezTo>
                <a:cubicBezTo>
                  <a:pt x="1190" y="632"/>
                  <a:pt x="1197" y="389"/>
                  <a:pt x="1245" y="371"/>
                </a:cubicBezTo>
                <a:cubicBezTo>
                  <a:pt x="1293" y="353"/>
                  <a:pt x="1407" y="496"/>
                  <a:pt x="1450" y="529"/>
                </a:cubicBezTo>
              </a:path>
            </a:pathLst>
          </a:custGeom>
          <a:noFill/>
          <a:ln w="28575"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14" name="Line 74"/>
          <p:cNvSpPr>
            <a:spLocks noChangeAspect="1" noChangeShapeType="1"/>
          </p:cNvSpPr>
          <p:nvPr/>
        </p:nvSpPr>
        <p:spPr bwMode="auto">
          <a:xfrm flipV="1">
            <a:off x="5448300" y="333376"/>
            <a:ext cx="0" cy="1008063"/>
          </a:xfrm>
          <a:prstGeom prst="line">
            <a:avLst/>
          </a:prstGeom>
          <a:noFill/>
          <a:ln w="12700">
            <a:solidFill>
              <a:srgbClr val="FF3300"/>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15" name="Line 75"/>
          <p:cNvSpPr>
            <a:spLocks noChangeAspect="1" noChangeShapeType="1"/>
          </p:cNvSpPr>
          <p:nvPr/>
        </p:nvSpPr>
        <p:spPr bwMode="auto">
          <a:xfrm flipV="1">
            <a:off x="6743700" y="333376"/>
            <a:ext cx="0" cy="1008063"/>
          </a:xfrm>
          <a:prstGeom prst="line">
            <a:avLst/>
          </a:prstGeom>
          <a:noFill/>
          <a:ln w="12700">
            <a:solidFill>
              <a:srgbClr val="FF3300"/>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16" name="Text Box 76"/>
          <p:cNvSpPr txBox="1">
            <a:spLocks noChangeAspect="1" noChangeArrowheads="1"/>
          </p:cNvSpPr>
          <p:nvPr/>
        </p:nvSpPr>
        <p:spPr bwMode="auto">
          <a:xfrm>
            <a:off x="7448551" y="1125538"/>
            <a:ext cx="3032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ea typeface="標楷體" pitchFamily="65" charset="-120"/>
                <a:sym typeface="Symbol" pitchFamily="18" charset="2"/>
              </a:rPr>
              <a:t></a:t>
            </a:r>
            <a:endParaRPr lang="en-US" altLang="zh-CN" baseline="-25000">
              <a:latin typeface="Times New Roman" pitchFamily="18" charset="0"/>
              <a:ea typeface="標楷體" pitchFamily="65" charset="-120"/>
              <a:sym typeface="Symbol" pitchFamily="18" charset="2"/>
            </a:endParaRPr>
          </a:p>
        </p:txBody>
      </p:sp>
      <p:sp>
        <p:nvSpPr>
          <p:cNvPr id="317517" name="Text Box 77"/>
          <p:cNvSpPr txBox="1">
            <a:spLocks noChangeAspect="1" noChangeArrowheads="1"/>
          </p:cNvSpPr>
          <p:nvPr/>
        </p:nvSpPr>
        <p:spPr bwMode="auto">
          <a:xfrm>
            <a:off x="6096001" y="107951"/>
            <a:ext cx="633413"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sym typeface="Symbol" pitchFamily="18" charset="2"/>
              </a:rPr>
              <a:t>H(</a:t>
            </a:r>
            <a:r>
              <a:rPr lang="en-US" altLang="zh-CN">
                <a:latin typeface="Times New Roman" pitchFamily="18" charset="0"/>
                <a:ea typeface="標楷體" pitchFamily="65" charset="-120"/>
                <a:sym typeface="Symbol" pitchFamily="18" charset="2"/>
              </a:rPr>
              <a:t>)</a:t>
            </a:r>
            <a:endParaRPr lang="en-US" altLang="zh-CN" baseline="-25000">
              <a:latin typeface="Times New Roman" pitchFamily="18" charset="0"/>
              <a:sym typeface="Symbol" pitchFamily="18" charset="2"/>
            </a:endParaRPr>
          </a:p>
        </p:txBody>
      </p:sp>
      <p:sp>
        <p:nvSpPr>
          <p:cNvPr id="317518" name="Text Box 78"/>
          <p:cNvSpPr txBox="1">
            <a:spLocks noChangeAspect="1" noChangeArrowheads="1"/>
          </p:cNvSpPr>
          <p:nvPr/>
        </p:nvSpPr>
        <p:spPr bwMode="auto">
          <a:xfrm>
            <a:off x="5267326" y="1268413"/>
            <a:ext cx="379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ea typeface="標楷體" pitchFamily="65" charset="-120"/>
                <a:sym typeface="Symbol" pitchFamily="18" charset="2"/>
              </a:rPr>
              <a:t></a:t>
            </a:r>
            <a:r>
              <a:rPr lang="en-US" altLang="zh-CN" baseline="-25000">
                <a:latin typeface="Times New Roman" pitchFamily="18" charset="0"/>
                <a:ea typeface="標楷體" pitchFamily="65" charset="-120"/>
                <a:sym typeface="Symbol" pitchFamily="18" charset="2"/>
              </a:rPr>
              <a:t>1</a:t>
            </a:r>
          </a:p>
        </p:txBody>
      </p:sp>
      <p:sp>
        <p:nvSpPr>
          <p:cNvPr id="317519" name="Text Box 79"/>
          <p:cNvSpPr txBox="1">
            <a:spLocks noChangeAspect="1" noChangeArrowheads="1"/>
          </p:cNvSpPr>
          <p:nvPr/>
        </p:nvSpPr>
        <p:spPr bwMode="auto">
          <a:xfrm>
            <a:off x="6562726" y="1268413"/>
            <a:ext cx="379413"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ea typeface="標楷體" pitchFamily="65" charset="-120"/>
                <a:sym typeface="Symbol" pitchFamily="18" charset="2"/>
              </a:rPr>
              <a:t></a:t>
            </a:r>
            <a:r>
              <a:rPr lang="en-US" altLang="zh-CN" baseline="-25000">
                <a:latin typeface="Times New Roman" pitchFamily="18" charset="0"/>
                <a:ea typeface="標楷體" pitchFamily="65" charset="-120"/>
                <a:sym typeface="Symbol" pitchFamily="18" charset="2"/>
              </a:rPr>
              <a:t>2</a:t>
            </a:r>
          </a:p>
        </p:txBody>
      </p:sp>
      <p:sp>
        <p:nvSpPr>
          <p:cNvPr id="317520" name="Text Box 80"/>
          <p:cNvSpPr txBox="1">
            <a:spLocks noChangeAspect="1" noChangeArrowheads="1"/>
          </p:cNvSpPr>
          <p:nvPr/>
        </p:nvSpPr>
        <p:spPr bwMode="auto">
          <a:xfrm>
            <a:off x="5808664" y="5513388"/>
            <a:ext cx="569387"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sym typeface="Symbol" pitchFamily="18" charset="2"/>
              </a:rPr>
              <a:t>s</a:t>
            </a:r>
            <a:r>
              <a:rPr lang="en-US" altLang="zh-CN" baseline="-25000">
                <a:latin typeface="Times New Roman" pitchFamily="18" charset="0"/>
                <a:sym typeface="Symbol" pitchFamily="18" charset="2"/>
              </a:rPr>
              <a:t>1</a:t>
            </a:r>
            <a:r>
              <a:rPr lang="en-US" altLang="zh-CN">
                <a:latin typeface="Times New Roman" pitchFamily="18" charset="0"/>
                <a:sym typeface="Symbol" pitchFamily="18" charset="2"/>
              </a:rPr>
              <a:t>(t)</a:t>
            </a:r>
          </a:p>
        </p:txBody>
      </p:sp>
      <p:grpSp>
        <p:nvGrpSpPr>
          <p:cNvPr id="317529" name="Group 89"/>
          <p:cNvGrpSpPr>
            <a:grpSpLocks noChangeAspect="1"/>
          </p:cNvGrpSpPr>
          <p:nvPr/>
        </p:nvGrpSpPr>
        <p:grpSpPr bwMode="auto">
          <a:xfrm>
            <a:off x="1638301" y="1770064"/>
            <a:ext cx="1793875" cy="1354138"/>
            <a:chOff x="72" y="1115"/>
            <a:chExt cx="1130" cy="853"/>
          </a:xfrm>
        </p:grpSpPr>
        <p:sp>
          <p:nvSpPr>
            <p:cNvPr id="317523" name="Line 83"/>
            <p:cNvSpPr>
              <a:spLocks noChangeAspect="1" noChangeShapeType="1"/>
            </p:cNvSpPr>
            <p:nvPr/>
          </p:nvSpPr>
          <p:spPr bwMode="auto">
            <a:xfrm>
              <a:off x="158" y="1752"/>
              <a:ext cx="1044" cy="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24" name="Line 84"/>
            <p:cNvSpPr>
              <a:spLocks noChangeAspect="1" noChangeShapeType="1"/>
            </p:cNvSpPr>
            <p:nvPr/>
          </p:nvSpPr>
          <p:spPr bwMode="auto">
            <a:xfrm flipV="1">
              <a:off x="249" y="1344"/>
              <a:ext cx="0" cy="498"/>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25" name="Freeform 85"/>
            <p:cNvSpPr>
              <a:spLocks noChangeAspect="1"/>
            </p:cNvSpPr>
            <p:nvPr/>
          </p:nvSpPr>
          <p:spPr bwMode="auto">
            <a:xfrm>
              <a:off x="295" y="1434"/>
              <a:ext cx="589" cy="272"/>
            </a:xfrm>
            <a:custGeom>
              <a:avLst/>
              <a:gdLst>
                <a:gd name="T0" fmla="*/ 0 w 589"/>
                <a:gd name="T1" fmla="*/ 272 h 272"/>
                <a:gd name="T2" fmla="*/ 181 w 589"/>
                <a:gd name="T3" fmla="*/ 227 h 272"/>
                <a:gd name="T4" fmla="*/ 317 w 589"/>
                <a:gd name="T5" fmla="*/ 0 h 272"/>
                <a:gd name="T6" fmla="*/ 408 w 589"/>
                <a:gd name="T7" fmla="*/ 227 h 272"/>
                <a:gd name="T8" fmla="*/ 589 w 589"/>
                <a:gd name="T9" fmla="*/ 272 h 272"/>
              </a:gdLst>
              <a:ahLst/>
              <a:cxnLst>
                <a:cxn ang="0">
                  <a:pos x="T0" y="T1"/>
                </a:cxn>
                <a:cxn ang="0">
                  <a:pos x="T2" y="T3"/>
                </a:cxn>
                <a:cxn ang="0">
                  <a:pos x="T4" y="T5"/>
                </a:cxn>
                <a:cxn ang="0">
                  <a:pos x="T6" y="T7"/>
                </a:cxn>
                <a:cxn ang="0">
                  <a:pos x="T8" y="T9"/>
                </a:cxn>
              </a:cxnLst>
              <a:rect l="0" t="0" r="r" b="b"/>
              <a:pathLst>
                <a:path w="589" h="272">
                  <a:moveTo>
                    <a:pt x="0" y="272"/>
                  </a:moveTo>
                  <a:cubicBezTo>
                    <a:pt x="64" y="272"/>
                    <a:pt x="128" y="272"/>
                    <a:pt x="181" y="227"/>
                  </a:cubicBezTo>
                  <a:cubicBezTo>
                    <a:pt x="234" y="182"/>
                    <a:pt x="279" y="0"/>
                    <a:pt x="317" y="0"/>
                  </a:cubicBezTo>
                  <a:cubicBezTo>
                    <a:pt x="355" y="0"/>
                    <a:pt x="363" y="182"/>
                    <a:pt x="408" y="227"/>
                  </a:cubicBezTo>
                  <a:cubicBezTo>
                    <a:pt x="453" y="272"/>
                    <a:pt x="521" y="272"/>
                    <a:pt x="589" y="272"/>
                  </a:cubicBezTo>
                </a:path>
              </a:pathLst>
            </a:custGeom>
            <a:noFill/>
            <a:ln w="28575"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26" name="Line 86"/>
            <p:cNvSpPr>
              <a:spLocks noChangeAspect="1" noChangeShapeType="1"/>
            </p:cNvSpPr>
            <p:nvPr/>
          </p:nvSpPr>
          <p:spPr bwMode="auto">
            <a:xfrm>
              <a:off x="612" y="1434"/>
              <a:ext cx="0" cy="318"/>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27" name="Text Box 87"/>
            <p:cNvSpPr txBox="1">
              <a:spLocks noChangeAspect="1" noChangeArrowheads="1"/>
            </p:cNvSpPr>
            <p:nvPr/>
          </p:nvSpPr>
          <p:spPr bwMode="auto">
            <a:xfrm>
              <a:off x="513" y="1735"/>
              <a:ext cx="2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rPr>
                <a:t>f</a:t>
              </a:r>
              <a:r>
                <a:rPr lang="en-US" altLang="zh-CN" baseline="-25000">
                  <a:latin typeface="Times New Roman" pitchFamily="18" charset="0"/>
                </a:rPr>
                <a:t>0</a:t>
              </a:r>
            </a:p>
          </p:txBody>
        </p:sp>
        <p:sp>
          <p:nvSpPr>
            <p:cNvPr id="317528" name="Text Box 88"/>
            <p:cNvSpPr txBox="1">
              <a:spLocks noChangeAspect="1" noChangeArrowheads="1"/>
            </p:cNvSpPr>
            <p:nvPr/>
          </p:nvSpPr>
          <p:spPr bwMode="auto">
            <a:xfrm>
              <a:off x="72" y="1115"/>
              <a:ext cx="3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sym typeface="Symbol" pitchFamily="18" charset="2"/>
                </a:rPr>
                <a:t>S</a:t>
              </a:r>
              <a:r>
                <a:rPr lang="en-US" altLang="zh-CN" baseline="-25000">
                  <a:latin typeface="Times New Roman" pitchFamily="18" charset="0"/>
                  <a:sym typeface="Symbol" pitchFamily="18" charset="2"/>
                </a:rPr>
                <a:t>1</a:t>
              </a:r>
              <a:r>
                <a:rPr lang="en-US" altLang="zh-CN">
                  <a:latin typeface="Times New Roman" pitchFamily="18" charset="0"/>
                  <a:sym typeface="Symbol" pitchFamily="18" charset="2"/>
                </a:rPr>
                <a:t>(f)</a:t>
              </a:r>
            </a:p>
          </p:txBody>
        </p:sp>
      </p:grpSp>
      <p:grpSp>
        <p:nvGrpSpPr>
          <p:cNvPr id="317530" name="Group 90"/>
          <p:cNvGrpSpPr>
            <a:grpSpLocks noChangeAspect="1"/>
          </p:cNvGrpSpPr>
          <p:nvPr/>
        </p:nvGrpSpPr>
        <p:grpSpPr bwMode="auto">
          <a:xfrm>
            <a:off x="8688389" y="1744664"/>
            <a:ext cx="1793875" cy="1354138"/>
            <a:chOff x="72" y="1115"/>
            <a:chExt cx="1130" cy="853"/>
          </a:xfrm>
        </p:grpSpPr>
        <p:sp>
          <p:nvSpPr>
            <p:cNvPr id="317531" name="Line 91"/>
            <p:cNvSpPr>
              <a:spLocks noChangeAspect="1" noChangeShapeType="1"/>
            </p:cNvSpPr>
            <p:nvPr/>
          </p:nvSpPr>
          <p:spPr bwMode="auto">
            <a:xfrm>
              <a:off x="158" y="1752"/>
              <a:ext cx="1044" cy="0"/>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2" name="Line 92"/>
            <p:cNvSpPr>
              <a:spLocks noChangeAspect="1" noChangeShapeType="1"/>
            </p:cNvSpPr>
            <p:nvPr/>
          </p:nvSpPr>
          <p:spPr bwMode="auto">
            <a:xfrm flipV="1">
              <a:off x="249" y="1344"/>
              <a:ext cx="0" cy="498"/>
            </a:xfrm>
            <a:prstGeom prst="line">
              <a:avLst/>
            </a:prstGeom>
            <a:noFill/>
            <a:ln w="12700" cap="sq">
              <a:solidFill>
                <a:schemeClr val="tx1"/>
              </a:solidFill>
              <a:miter lim="800000"/>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3" name="Freeform 93"/>
            <p:cNvSpPr>
              <a:spLocks noChangeAspect="1"/>
            </p:cNvSpPr>
            <p:nvPr/>
          </p:nvSpPr>
          <p:spPr bwMode="auto">
            <a:xfrm>
              <a:off x="295" y="1434"/>
              <a:ext cx="589" cy="272"/>
            </a:xfrm>
            <a:custGeom>
              <a:avLst/>
              <a:gdLst>
                <a:gd name="T0" fmla="*/ 0 w 589"/>
                <a:gd name="T1" fmla="*/ 272 h 272"/>
                <a:gd name="T2" fmla="*/ 181 w 589"/>
                <a:gd name="T3" fmla="*/ 227 h 272"/>
                <a:gd name="T4" fmla="*/ 317 w 589"/>
                <a:gd name="T5" fmla="*/ 0 h 272"/>
                <a:gd name="T6" fmla="*/ 408 w 589"/>
                <a:gd name="T7" fmla="*/ 227 h 272"/>
                <a:gd name="T8" fmla="*/ 589 w 589"/>
                <a:gd name="T9" fmla="*/ 272 h 272"/>
              </a:gdLst>
              <a:ahLst/>
              <a:cxnLst>
                <a:cxn ang="0">
                  <a:pos x="T0" y="T1"/>
                </a:cxn>
                <a:cxn ang="0">
                  <a:pos x="T2" y="T3"/>
                </a:cxn>
                <a:cxn ang="0">
                  <a:pos x="T4" y="T5"/>
                </a:cxn>
                <a:cxn ang="0">
                  <a:pos x="T6" y="T7"/>
                </a:cxn>
                <a:cxn ang="0">
                  <a:pos x="T8" y="T9"/>
                </a:cxn>
              </a:cxnLst>
              <a:rect l="0" t="0" r="r" b="b"/>
              <a:pathLst>
                <a:path w="589" h="272">
                  <a:moveTo>
                    <a:pt x="0" y="272"/>
                  </a:moveTo>
                  <a:cubicBezTo>
                    <a:pt x="64" y="272"/>
                    <a:pt x="128" y="272"/>
                    <a:pt x="181" y="227"/>
                  </a:cubicBezTo>
                  <a:cubicBezTo>
                    <a:pt x="234" y="182"/>
                    <a:pt x="279" y="0"/>
                    <a:pt x="317" y="0"/>
                  </a:cubicBezTo>
                  <a:cubicBezTo>
                    <a:pt x="355" y="0"/>
                    <a:pt x="363" y="182"/>
                    <a:pt x="408" y="227"/>
                  </a:cubicBezTo>
                  <a:cubicBezTo>
                    <a:pt x="453" y="272"/>
                    <a:pt x="521" y="272"/>
                    <a:pt x="589" y="272"/>
                  </a:cubicBezTo>
                </a:path>
              </a:pathLst>
            </a:custGeom>
            <a:noFill/>
            <a:ln w="28575" cap="sq" cmpd="sng">
              <a:solidFill>
                <a:schemeClr val="tx1"/>
              </a:solidFill>
              <a:prstDash val="solid"/>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4" name="Line 94"/>
            <p:cNvSpPr>
              <a:spLocks noChangeAspect="1" noChangeShapeType="1"/>
            </p:cNvSpPr>
            <p:nvPr/>
          </p:nvSpPr>
          <p:spPr bwMode="auto">
            <a:xfrm>
              <a:off x="612" y="1434"/>
              <a:ext cx="0" cy="318"/>
            </a:xfrm>
            <a:prstGeom prst="line">
              <a:avLst/>
            </a:prstGeom>
            <a:noFill/>
            <a:ln w="12700">
              <a:solidFill>
                <a:schemeClr val="tx1"/>
              </a:solidFill>
              <a:prstDash val="dash"/>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317535" name="Text Box 95"/>
            <p:cNvSpPr txBox="1">
              <a:spLocks noChangeAspect="1" noChangeArrowheads="1"/>
            </p:cNvSpPr>
            <p:nvPr/>
          </p:nvSpPr>
          <p:spPr bwMode="auto">
            <a:xfrm>
              <a:off x="513" y="1735"/>
              <a:ext cx="213"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rPr>
                <a:t>f</a:t>
              </a:r>
              <a:r>
                <a:rPr lang="en-US" altLang="zh-CN" baseline="-25000">
                  <a:latin typeface="Times New Roman" pitchFamily="18" charset="0"/>
                </a:rPr>
                <a:t>0</a:t>
              </a:r>
            </a:p>
          </p:txBody>
        </p:sp>
        <p:sp>
          <p:nvSpPr>
            <p:cNvPr id="317536" name="Text Box 96"/>
            <p:cNvSpPr txBox="1">
              <a:spLocks noChangeAspect="1" noChangeArrowheads="1"/>
            </p:cNvSpPr>
            <p:nvPr/>
          </p:nvSpPr>
          <p:spPr bwMode="auto">
            <a:xfrm>
              <a:off x="72" y="1115"/>
              <a:ext cx="391" cy="23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latin typeface="Times New Roman" pitchFamily="18" charset="0"/>
                  <a:sym typeface="Symbol" pitchFamily="18" charset="2"/>
                </a:rPr>
                <a:t>S</a:t>
              </a:r>
              <a:r>
                <a:rPr lang="en-US" altLang="zh-CN" baseline="-25000">
                  <a:latin typeface="Times New Roman" pitchFamily="18" charset="0"/>
                  <a:sym typeface="Symbol" pitchFamily="18" charset="2"/>
                </a:rPr>
                <a:t>2</a:t>
              </a:r>
              <a:r>
                <a:rPr lang="en-US" altLang="zh-CN">
                  <a:latin typeface="Times New Roman" pitchFamily="18" charset="0"/>
                  <a:sym typeface="Symbol" pitchFamily="18" charset="2"/>
                </a:rPr>
                <a:t>(f)</a:t>
              </a:r>
            </a:p>
          </p:txBody>
        </p:sp>
      </p:grpSp>
      <p:sp>
        <p:nvSpPr>
          <p:cNvPr id="317539" name="Text Box 99"/>
          <p:cNvSpPr txBox="1">
            <a:spLocks noChangeArrowheads="1"/>
          </p:cNvSpPr>
          <p:nvPr/>
        </p:nvSpPr>
        <p:spPr bwMode="auto">
          <a:xfrm>
            <a:off x="1703388" y="6264275"/>
            <a:ext cx="1409700" cy="457200"/>
          </a:xfrm>
          <a:prstGeom prst="rect">
            <a:avLst/>
          </a:prstGeom>
          <a:gradFill rotWithShape="1">
            <a:gsLst>
              <a:gs pos="0">
                <a:srgbClr val="CCFFFF"/>
              </a:gs>
              <a:gs pos="100000">
                <a:srgbClr val="FFFFFF"/>
              </a:gs>
            </a:gsLst>
            <a:lin ang="0" scaled="1"/>
          </a:gradFill>
          <a:ln>
            <a:noFill/>
          </a:ln>
          <a:effectLst/>
          <a:extLs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a:solidFill>
                  <a:srgbClr val="FF3300"/>
                </a:solidFill>
                <a:effectLst>
                  <a:outerShdw blurRad="38100" dist="38100" dir="2700000" algn="tl">
                    <a:srgbClr val="000000"/>
                  </a:outerShdw>
                </a:effectLst>
                <a:latin typeface="Times New Roman" pitchFamily="18" charset="0"/>
              </a:rPr>
              <a:t>空间选择</a:t>
            </a:r>
          </a:p>
        </p:txBody>
      </p:sp>
      <p:sp>
        <p:nvSpPr>
          <p:cNvPr id="317543" name="Text Box 103"/>
          <p:cNvSpPr txBox="1">
            <a:spLocks noChangeArrowheads="1"/>
          </p:cNvSpPr>
          <p:nvPr/>
        </p:nvSpPr>
        <p:spPr bwMode="auto">
          <a:xfrm>
            <a:off x="9512301" y="66675"/>
            <a:ext cx="100540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a:effectLst>
                  <a:outerShdw blurRad="38100" dist="38100" dir="2700000" algn="tl">
                    <a:srgbClr val="C0C0C0"/>
                  </a:outerShdw>
                </a:effectLst>
                <a:latin typeface="Times New Roman" pitchFamily="18" charset="0"/>
              </a:rPr>
              <a:t>Example</a:t>
            </a:r>
          </a:p>
        </p:txBody>
      </p:sp>
      <p:sp>
        <p:nvSpPr>
          <p:cNvPr id="317545" name="Text Box 105"/>
          <p:cNvSpPr txBox="1">
            <a:spLocks noChangeArrowheads="1"/>
          </p:cNvSpPr>
          <p:nvPr/>
        </p:nvSpPr>
        <p:spPr bwMode="auto">
          <a:xfrm>
            <a:off x="8904289" y="6237289"/>
            <a:ext cx="117371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cap="sq">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en-US" altLang="zh-CN" sz="2400" dirty="0">
                <a:solidFill>
                  <a:srgbClr val="FF3300"/>
                </a:solidFill>
                <a:effectLst>
                  <a:outerShdw blurRad="38100" dist="38100" dir="2700000" algn="tl">
                    <a:srgbClr val="C0C0C0"/>
                  </a:outerShdw>
                </a:effectLst>
                <a:ea typeface="標楷體" pitchFamily="65" charset="-120"/>
              </a:rPr>
              <a:t> Filter?</a:t>
            </a:r>
          </a:p>
        </p:txBody>
      </p:sp>
      <p:sp>
        <p:nvSpPr>
          <p:cNvPr id="2" name="文本框 1">
            <a:extLst>
              <a:ext uri="{FF2B5EF4-FFF2-40B4-BE49-F238E27FC236}">
                <a16:creationId xmlns:a16="http://schemas.microsoft.com/office/drawing/2014/main" id="{EC15A2C7-B46D-D0D1-9F8D-9D7037871D95}"/>
              </a:ext>
            </a:extLst>
          </p:cNvPr>
          <p:cNvSpPr txBox="1"/>
          <p:nvPr/>
        </p:nvSpPr>
        <p:spPr>
          <a:xfrm>
            <a:off x="5073651" y="6140594"/>
            <a:ext cx="2483318" cy="646331"/>
          </a:xfrm>
          <a:prstGeom prst="rect">
            <a:avLst/>
          </a:prstGeom>
          <a:noFill/>
        </p:spPr>
        <p:txBody>
          <a:bodyPr wrap="square" rtlCol="0">
            <a:spAutoFit/>
          </a:bodyPr>
          <a:lstStyle/>
          <a:p>
            <a:r>
              <a:rPr lang="zh-CN" altLang="en-US" b="1" dirty="0">
                <a:solidFill>
                  <a:srgbClr val="BA0D04"/>
                </a:solidFill>
              </a:rPr>
              <a:t>信号与干扰：</a:t>
            </a:r>
            <a:endParaRPr lang="en-US" altLang="zh-CN" b="1" dirty="0">
              <a:solidFill>
                <a:srgbClr val="BA0D04"/>
              </a:solidFill>
            </a:endParaRPr>
          </a:p>
          <a:p>
            <a:r>
              <a:rPr lang="zh-CN" altLang="en-US" b="1" dirty="0">
                <a:solidFill>
                  <a:srgbClr val="BA0D04"/>
                </a:solidFill>
              </a:rPr>
              <a:t>频率相同，位置不同</a:t>
            </a:r>
          </a:p>
        </p:txBody>
      </p:sp>
      <p:pic>
        <p:nvPicPr>
          <p:cNvPr id="4" name="音频 3">
            <a:hlinkClick r:id="" action="ppaction://media"/>
            <a:extLst>
              <a:ext uri="{FF2B5EF4-FFF2-40B4-BE49-F238E27FC236}">
                <a16:creationId xmlns:a16="http://schemas.microsoft.com/office/drawing/2014/main" id="{A8ED3CC2-0967-1737-01CF-9D085168E5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607"/>
    </mc:Choice>
    <mc:Fallback xmlns="">
      <p:transition spd="slow" advTm="76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76C3DF7-0357-4663-DF98-718B0D9BFE06}"/>
              </a:ext>
            </a:extLst>
          </p:cNvPr>
          <p:cNvSpPr>
            <a:spLocks noGrp="1"/>
          </p:cNvSpPr>
          <p:nvPr>
            <p:ph type="title"/>
          </p:nvPr>
        </p:nvSpPr>
        <p:spPr/>
        <p:txBody>
          <a:bodyPr/>
          <a:lstStyle/>
          <a:p>
            <a:pPr algn="ctr"/>
            <a:endParaRPr lang="zh-CN" altLang="en-US" dirty="0"/>
          </a:p>
        </p:txBody>
      </p:sp>
      <p:pic>
        <p:nvPicPr>
          <p:cNvPr id="5" name="内容占位符 4">
            <a:extLst>
              <a:ext uri="{FF2B5EF4-FFF2-40B4-BE49-F238E27FC236}">
                <a16:creationId xmlns:a16="http://schemas.microsoft.com/office/drawing/2014/main" id="{7EE371F8-7787-1D82-254F-7E9034D20253}"/>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196" y="226744"/>
            <a:ext cx="9082312" cy="6404511"/>
          </a:xfrm>
        </p:spPr>
      </p:pic>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CFBFA46-43E1-B9F0-EFC5-D0FA03327BF7}"/>
                  </a:ext>
                </a:extLst>
              </p:cNvPr>
              <p:cNvSpPr txBox="1"/>
              <p:nvPr/>
            </p:nvSpPr>
            <p:spPr>
              <a:xfrm>
                <a:off x="7110664" y="5506219"/>
                <a:ext cx="6097604" cy="498470"/>
              </a:xfrm>
              <a:prstGeom prst="rect">
                <a:avLst/>
              </a:prstGeom>
              <a:noFill/>
            </p:spPr>
            <p:txBody>
              <a:bodyPr wrap="square">
                <a:spAutoFit/>
              </a:bodyPr>
              <a:lstStyle/>
              <a:p>
                <a:r>
                  <a:rPr lang="zh-CN" altLang="zh-CN" sz="1800" dirty="0">
                    <a:effectLst/>
                    <a:latin typeface="Times New Roman" panose="02020603050405020304" pitchFamily="18" charset="0"/>
                    <a:ea typeface="宋体" panose="02010600030101010101" pitchFamily="2" charset="-122"/>
                    <a:cs typeface="Times New Roman" panose="02020603050405020304" pitchFamily="18" charset="0"/>
                  </a:rPr>
                  <a:t>相位差</a:t>
                </a:r>
                <a14:m>
                  <m:oMath xmlns:m="http://schemas.openxmlformats.org/officeDocument/2006/math">
                    <m:sSup>
                      <m:sSupPr>
                        <m:ctrlPr>
                          <a:rPr lang="zh-CN" altLang="zh-CN" i="1">
                            <a:solidFill>
                              <a:srgbClr val="FF0000"/>
                            </a:solidFill>
                            <a:effectLst/>
                            <a:latin typeface="Cambria Math" panose="02040503050406030204" pitchFamily="18" charset="0"/>
                            <a:ea typeface="Cambria Math" panose="02040503050406030204" pitchFamily="18" charset="0"/>
                          </a:rPr>
                        </m:ctrlPr>
                      </m:sSupPr>
                      <m:e>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𝜏</m:t>
                        </m:r>
                      </m:e>
                      <m:sup>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sup>
                    </m:sSup>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solidFill>
                              <a:srgbClr val="FF0000"/>
                            </a:solidFill>
                            <a:effectLst/>
                            <a:latin typeface="Cambria Math" panose="02040503050406030204" pitchFamily="18" charset="0"/>
                            <a:ea typeface="Cambria Math" panose="02040503050406030204" pitchFamily="18" charset="0"/>
                          </a:rPr>
                        </m:ctrlPr>
                      </m:fPr>
                      <m:num>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𝑓</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𝑑𝑠𝑖𝑛</m:t>
                        </m:r>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𝑐</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f>
                      <m:fPr>
                        <m:ctrlPr>
                          <a:rPr lang="zh-CN" altLang="zh-CN" i="1">
                            <a:effectLst/>
                            <a:latin typeface="Cambria Math" panose="02040503050406030204" pitchFamily="18" charset="0"/>
                            <a:ea typeface="Cambria Math" panose="02040503050406030204" pitchFamily="18" charset="0"/>
                          </a:rPr>
                        </m:ctrlPr>
                      </m:fPr>
                      <m:num>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2</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𝜋</m:t>
                        </m:r>
                        <m:r>
                          <a:rPr lang="en-US" altLang="zh-CN" i="1">
                            <a:latin typeface="Cambria Math" panose="02040503050406030204" pitchFamily="18" charset="0"/>
                            <a:ea typeface="宋体" panose="02010600030101010101" pitchFamily="2" charset="-122"/>
                            <a:cs typeface="Times New Roman" panose="02020603050405020304" pitchFamily="18" charset="0"/>
                          </a:rPr>
                          <m:t>(</m:t>
                        </m:r>
                        <m:r>
                          <a:rPr lang="zh-CN" altLang="en-US" i="1">
                            <a:latin typeface="Cambria Math" panose="02040503050406030204" pitchFamily="18" charset="0"/>
                            <a:ea typeface="宋体" panose="02010600030101010101" pitchFamily="2" charset="-122"/>
                            <a:cs typeface="Times New Roman" panose="02020603050405020304" pitchFamily="18" charset="0"/>
                          </a:rPr>
                          <m:t>𝑖</m:t>
                        </m:r>
                        <m:r>
                          <a:rPr lang="zh-CN" altLang="en-US" i="1">
                            <a:latin typeface="Cambria Math" panose="02040503050406030204" pitchFamily="18" charset="0"/>
                            <a:ea typeface="宋体" panose="02010600030101010101" pitchFamily="2" charset="-122"/>
                            <a:cs typeface="Times New Roman" panose="02020603050405020304" pitchFamily="18" charset="0"/>
                          </a:rPr>
                          <m:t>−1)</m:t>
                        </m:r>
                        <m:r>
                          <a:rPr lang="en-US" altLang="zh-CN" i="1">
                            <a:latin typeface="Cambria Math" panose="02040503050406030204" pitchFamily="18" charset="0"/>
                            <a:ea typeface="宋体" panose="02010600030101010101" pitchFamily="2" charset="-122"/>
                            <a:cs typeface="Times New Roman" panose="02020603050405020304" pitchFamily="18" charset="0"/>
                          </a:rPr>
                          <m:t>𝑑𝑠𝑖𝑛</m:t>
                        </m:r>
                        <m:r>
                          <a:rPr lang="en-US" altLang="zh-CN" i="1">
                            <a:latin typeface="Cambria Math" panose="02040503050406030204" pitchFamily="18" charset="0"/>
                            <a:ea typeface="宋体" panose="02010600030101010101" pitchFamily="2" charset="-122"/>
                            <a:cs typeface="Times New Roman" panose="02020603050405020304" pitchFamily="18" charset="0"/>
                          </a:rPr>
                          <m:t>𝜃</m:t>
                        </m:r>
                      </m:num>
                      <m:den>
                        <m:r>
                          <a:rPr lang="en-US" altLang="zh-CN" sz="1800" i="1">
                            <a:solidFill>
                              <a:srgbClr val="FF0000"/>
                            </a:solidFill>
                            <a:effectLst/>
                            <a:latin typeface="Cambria Math" panose="02040503050406030204" pitchFamily="18" charset="0"/>
                            <a:ea typeface="宋体" panose="02010600030101010101" pitchFamily="2" charset="-122"/>
                            <a:cs typeface="Times New Roman" panose="02020603050405020304" pitchFamily="18" charset="0"/>
                          </a:rPr>
                          <m:t>𝜆</m:t>
                        </m:r>
                      </m:den>
                    </m:f>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𝑖</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=1,...,</m:t>
                    </m:r>
                    <m:r>
                      <a:rPr lang="en-US" altLang="zh-CN" sz="1800" i="1">
                        <a:effectLst/>
                        <a:latin typeface="Cambria Math" panose="02040503050406030204" pitchFamily="18" charset="0"/>
                        <a:ea typeface="宋体" panose="02010600030101010101" pitchFamily="2" charset="-122"/>
                        <a:cs typeface="Times New Roman" panose="02020603050405020304" pitchFamily="18" charset="0"/>
                      </a:rPr>
                      <m:t>𝑀</m:t>
                    </m:r>
                  </m:oMath>
                </a14:m>
                <a:endParaRPr lang="zh-CN" altLang="en-US" dirty="0"/>
              </a:p>
            </p:txBody>
          </p:sp>
        </mc:Choice>
        <mc:Fallback xmlns="">
          <p:sp>
            <p:nvSpPr>
              <p:cNvPr id="7" name="文本框 6">
                <a:extLst>
                  <a:ext uri="{FF2B5EF4-FFF2-40B4-BE49-F238E27FC236}">
                    <a16:creationId xmlns:a16="http://schemas.microsoft.com/office/drawing/2014/main" id="{1CFBFA46-43E1-B9F0-EFC5-D0FA03327BF7}"/>
                  </a:ext>
                </a:extLst>
              </p:cNvPr>
              <p:cNvSpPr txBox="1">
                <a:spLocks noRot="1" noChangeAspect="1" noMove="1" noResize="1" noEditPoints="1" noAdjustHandles="1" noChangeArrowheads="1" noChangeShapeType="1" noTextEdit="1"/>
              </p:cNvSpPr>
              <p:nvPr/>
            </p:nvSpPr>
            <p:spPr>
              <a:xfrm>
                <a:off x="7110664" y="5506219"/>
                <a:ext cx="6097604" cy="498470"/>
              </a:xfrm>
              <a:prstGeom prst="rect">
                <a:avLst/>
              </a:prstGeom>
              <a:blipFill>
                <a:blip r:embed="rId5"/>
                <a:stretch>
                  <a:fillRect l="-799" b="-2439"/>
                </a:stretch>
              </a:blipFill>
            </p:spPr>
            <p:txBody>
              <a:bodyPr/>
              <a:lstStyle/>
              <a:p>
                <a:r>
                  <a:rPr lang="zh-CN" altLang="en-US">
                    <a:noFill/>
                  </a:rPr>
                  <a:t> </a:t>
                </a:r>
              </a:p>
            </p:txBody>
          </p:sp>
        </mc:Fallback>
      </mc:AlternateContent>
      <p:grpSp>
        <p:nvGrpSpPr>
          <p:cNvPr id="15" name="组合 14">
            <a:extLst>
              <a:ext uri="{FF2B5EF4-FFF2-40B4-BE49-F238E27FC236}">
                <a16:creationId xmlns:a16="http://schemas.microsoft.com/office/drawing/2014/main" id="{C7D9C221-F6C7-F87D-F479-C042D78BD6C8}"/>
              </a:ext>
            </a:extLst>
          </p:cNvPr>
          <p:cNvGrpSpPr/>
          <p:nvPr/>
        </p:nvGrpSpPr>
        <p:grpSpPr>
          <a:xfrm>
            <a:off x="6485823" y="2433588"/>
            <a:ext cx="1493519" cy="501175"/>
            <a:chOff x="6485823" y="2433588"/>
            <a:chExt cx="1493519" cy="501175"/>
          </a:xfrm>
        </p:grpSpPr>
        <p:sp>
          <p:nvSpPr>
            <p:cNvPr id="4" name="流程图: 接点 3">
              <a:extLst>
                <a:ext uri="{FF2B5EF4-FFF2-40B4-BE49-F238E27FC236}">
                  <a16:creationId xmlns:a16="http://schemas.microsoft.com/office/drawing/2014/main" id="{6DF66719-8BD9-4553-70B6-C6E2DC3FB730}"/>
                </a:ext>
              </a:extLst>
            </p:cNvPr>
            <p:cNvSpPr/>
            <p:nvPr/>
          </p:nvSpPr>
          <p:spPr>
            <a:xfrm>
              <a:off x="6485823" y="2433588"/>
              <a:ext cx="231007" cy="202130"/>
            </a:xfrm>
            <a:prstGeom prst="flowChartConnector">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3E06FC6-C1FE-64A4-AD13-DB2053C43024}"/>
                </a:ext>
              </a:extLst>
            </p:cNvPr>
            <p:cNvSpPr txBox="1"/>
            <p:nvPr/>
          </p:nvSpPr>
          <p:spPr>
            <a:xfrm>
              <a:off x="6795435" y="2534653"/>
              <a:ext cx="1183907" cy="400110"/>
            </a:xfrm>
            <a:prstGeom prst="rect">
              <a:avLst/>
            </a:prstGeom>
            <a:noFill/>
          </p:spPr>
          <p:txBody>
            <a:bodyPr wrap="square" rtlCol="0">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信号</a:t>
              </a:r>
              <a:r>
                <a:rPr lang="en-US" altLang="zh-CN" sz="2000" b="1" dirty="0">
                  <a:solidFill>
                    <a:srgbClr val="FF0000"/>
                  </a:solidFill>
                  <a:latin typeface="Times New Roman" panose="02020603050405020304" pitchFamily="18" charset="0"/>
                  <a:cs typeface="Times New Roman" panose="02020603050405020304" pitchFamily="18" charset="0"/>
                </a:rPr>
                <a:t>s1(t)</a:t>
              </a:r>
              <a:endParaRPr lang="zh-CN" altLang="en-US" sz="2000" b="1" dirty="0">
                <a:solidFill>
                  <a:srgbClr val="FF0000"/>
                </a:solidFill>
                <a:latin typeface="Times New Roman" panose="02020603050405020304" pitchFamily="18" charset="0"/>
                <a:cs typeface="Times New Roman" panose="02020603050405020304" pitchFamily="18" charset="0"/>
              </a:endParaRPr>
            </a:p>
          </p:txBody>
        </p:sp>
      </p:grpSp>
      <p:grpSp>
        <p:nvGrpSpPr>
          <p:cNvPr id="16" name="组合 15">
            <a:extLst>
              <a:ext uri="{FF2B5EF4-FFF2-40B4-BE49-F238E27FC236}">
                <a16:creationId xmlns:a16="http://schemas.microsoft.com/office/drawing/2014/main" id="{A065A76A-C3CD-6B08-E49B-CA4D207706F6}"/>
              </a:ext>
            </a:extLst>
          </p:cNvPr>
          <p:cNvGrpSpPr/>
          <p:nvPr/>
        </p:nvGrpSpPr>
        <p:grpSpPr>
          <a:xfrm>
            <a:off x="317633" y="2334598"/>
            <a:ext cx="1472665" cy="400110"/>
            <a:chOff x="3243713" y="1661867"/>
            <a:chExt cx="1472665" cy="400110"/>
          </a:xfrm>
        </p:grpSpPr>
        <p:sp>
          <p:nvSpPr>
            <p:cNvPr id="3" name="流程图: 接点 2">
              <a:extLst>
                <a:ext uri="{FF2B5EF4-FFF2-40B4-BE49-F238E27FC236}">
                  <a16:creationId xmlns:a16="http://schemas.microsoft.com/office/drawing/2014/main" id="{96A99F99-94FD-02A0-84C5-31A2BA8F5F4D}"/>
                </a:ext>
              </a:extLst>
            </p:cNvPr>
            <p:cNvSpPr/>
            <p:nvPr/>
          </p:nvSpPr>
          <p:spPr>
            <a:xfrm>
              <a:off x="3243713" y="1829069"/>
              <a:ext cx="231007" cy="202130"/>
            </a:xfrm>
            <a:prstGeom prst="flowChartConnector">
              <a:avLst/>
            </a:prstGeom>
            <a:solidFill>
              <a:srgbClr val="0000FF"/>
            </a:solid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FC97E25-6D60-9726-2104-F837FDBC5FD9}"/>
                </a:ext>
              </a:extLst>
            </p:cNvPr>
            <p:cNvSpPr txBox="1"/>
            <p:nvPr/>
          </p:nvSpPr>
          <p:spPr>
            <a:xfrm>
              <a:off x="3503595" y="1661867"/>
              <a:ext cx="1212783" cy="400110"/>
            </a:xfrm>
            <a:prstGeom prst="rect">
              <a:avLst/>
            </a:prstGeom>
            <a:noFill/>
          </p:spPr>
          <p:txBody>
            <a:bodyPr wrap="square" rtlCol="0">
              <a:spAutoFit/>
            </a:bodyPr>
            <a:lstStyle/>
            <a:p>
              <a:r>
                <a:rPr lang="zh-CN" altLang="en-US" sz="2000" b="1" dirty="0">
                  <a:solidFill>
                    <a:srgbClr val="0000FF"/>
                  </a:solidFill>
                  <a:latin typeface="Times New Roman" panose="02020603050405020304" pitchFamily="18" charset="0"/>
                  <a:cs typeface="Times New Roman" panose="02020603050405020304" pitchFamily="18" charset="0"/>
                </a:rPr>
                <a:t>干扰</a:t>
              </a:r>
              <a:r>
                <a:rPr lang="en-US" altLang="zh-CN" sz="2000" b="1" dirty="0">
                  <a:solidFill>
                    <a:srgbClr val="0000FF"/>
                  </a:solidFill>
                  <a:latin typeface="Times New Roman" panose="02020603050405020304" pitchFamily="18" charset="0"/>
                  <a:cs typeface="Times New Roman" panose="02020603050405020304" pitchFamily="18" charset="0"/>
                </a:rPr>
                <a:t>s2(t)</a:t>
              </a:r>
              <a:endParaRPr lang="zh-CN" altLang="en-US" sz="2000" b="1" dirty="0">
                <a:solidFill>
                  <a:srgbClr val="0000FF"/>
                </a:solidFill>
                <a:latin typeface="Times New Roman" panose="02020603050405020304" pitchFamily="18" charset="0"/>
                <a:cs typeface="Times New Roman" panose="02020603050405020304" pitchFamily="18" charset="0"/>
              </a:endParaRPr>
            </a:p>
          </p:txBody>
        </p:sp>
      </p:grpSp>
      <p:sp>
        <p:nvSpPr>
          <p:cNvPr id="9" name="流程图: 接点 8">
            <a:extLst>
              <a:ext uri="{FF2B5EF4-FFF2-40B4-BE49-F238E27FC236}">
                <a16:creationId xmlns:a16="http://schemas.microsoft.com/office/drawing/2014/main" id="{708A48C6-952F-1153-AC2F-1AE897200BDA}"/>
              </a:ext>
            </a:extLst>
          </p:cNvPr>
          <p:cNvSpPr/>
          <p:nvPr/>
        </p:nvSpPr>
        <p:spPr>
          <a:xfrm>
            <a:off x="4982674" y="4203032"/>
            <a:ext cx="99461" cy="70584"/>
          </a:xfrm>
          <a:prstGeom prst="flowChartConnector">
            <a:avLst/>
          </a:prstGeom>
          <a:solidFill>
            <a:srgbClr val="BA0D04"/>
          </a:solidFill>
          <a:ln>
            <a:solidFill>
              <a:srgbClr val="BA0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流程图: 接点 9">
            <a:extLst>
              <a:ext uri="{FF2B5EF4-FFF2-40B4-BE49-F238E27FC236}">
                <a16:creationId xmlns:a16="http://schemas.microsoft.com/office/drawing/2014/main" id="{F61600CE-0994-16AB-0877-F36D83B241D2}"/>
              </a:ext>
            </a:extLst>
          </p:cNvPr>
          <p:cNvSpPr/>
          <p:nvPr/>
        </p:nvSpPr>
        <p:spPr>
          <a:xfrm>
            <a:off x="2122361" y="4211054"/>
            <a:ext cx="99461" cy="70584"/>
          </a:xfrm>
          <a:prstGeom prst="flowChartConnector">
            <a:avLst/>
          </a:prstGeom>
          <a:solidFill>
            <a:srgbClr val="BA0D04"/>
          </a:solidFill>
          <a:ln>
            <a:solidFill>
              <a:srgbClr val="BA0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流程图: 接点 10">
            <a:extLst>
              <a:ext uri="{FF2B5EF4-FFF2-40B4-BE49-F238E27FC236}">
                <a16:creationId xmlns:a16="http://schemas.microsoft.com/office/drawing/2014/main" id="{248075BD-868D-C159-F774-0A1CBC26DF0F}"/>
              </a:ext>
            </a:extLst>
          </p:cNvPr>
          <p:cNvSpPr/>
          <p:nvPr/>
        </p:nvSpPr>
        <p:spPr>
          <a:xfrm>
            <a:off x="2823400" y="4199829"/>
            <a:ext cx="99461" cy="70584"/>
          </a:xfrm>
          <a:prstGeom prst="flowChartConnector">
            <a:avLst/>
          </a:prstGeom>
          <a:solidFill>
            <a:srgbClr val="BA0D04"/>
          </a:solidFill>
          <a:ln>
            <a:solidFill>
              <a:srgbClr val="BA0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流程图: 接点 11">
            <a:extLst>
              <a:ext uri="{FF2B5EF4-FFF2-40B4-BE49-F238E27FC236}">
                <a16:creationId xmlns:a16="http://schemas.microsoft.com/office/drawing/2014/main" id="{3C85C000-3DBA-C417-923C-90481B84E693}"/>
              </a:ext>
            </a:extLst>
          </p:cNvPr>
          <p:cNvSpPr/>
          <p:nvPr/>
        </p:nvSpPr>
        <p:spPr>
          <a:xfrm>
            <a:off x="4284831" y="4198229"/>
            <a:ext cx="99461" cy="70584"/>
          </a:xfrm>
          <a:prstGeom prst="flowChartConnector">
            <a:avLst/>
          </a:prstGeom>
          <a:solidFill>
            <a:srgbClr val="BA0D04"/>
          </a:solidFill>
          <a:ln>
            <a:solidFill>
              <a:srgbClr val="BA0D0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5" name="音频 24">
            <a:hlinkClick r:id="" action="ppaction://media"/>
            <a:extLst>
              <a:ext uri="{FF2B5EF4-FFF2-40B4-BE49-F238E27FC236}">
                <a16:creationId xmlns:a16="http://schemas.microsoft.com/office/drawing/2014/main" id="{57699D2D-0A12-AA91-0EB9-A1D54D0FF64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844968511"/>
      </p:ext>
    </p:extLst>
  </p:cSld>
  <p:clrMapOvr>
    <a:masterClrMapping/>
  </p:clrMapOvr>
  <mc:AlternateContent xmlns:mc="http://schemas.openxmlformats.org/markup-compatibility/2006" xmlns:p14="http://schemas.microsoft.com/office/powerpoint/2010/main">
    <mc:Choice Requires="p14">
      <p:transition spd="slow" p14:dur="2000" advTm="162857"/>
    </mc:Choice>
    <mc:Fallback xmlns="">
      <p:transition spd="slow" advTm="16285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5"/>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E7C6AAE-29A8-1109-46AB-4A08B8509884}"/>
                  </a:ext>
                </a:extLst>
              </p:cNvPr>
              <p:cNvSpPr txBox="1"/>
              <p:nvPr/>
            </p:nvSpPr>
            <p:spPr>
              <a:xfrm>
                <a:off x="664143" y="154004"/>
                <a:ext cx="11242308" cy="1931234"/>
              </a:xfrm>
              <a:prstGeom prst="rect">
                <a:avLst/>
              </a:prstGeom>
              <a:noFill/>
            </p:spPr>
            <p:txBody>
              <a:bodyPr wrap="square">
                <a:spAutoFit/>
              </a:bodyPr>
              <a:lstStyle/>
              <a:p>
                <a:pPr indent="266700" algn="l"/>
                <a:r>
                  <a:rPr lang="zh-CN" altLang="zh-CN" sz="1800" b="1" kern="100" dirty="0">
                    <a:solidFill>
                      <a:srgbClr val="0000FF"/>
                    </a:solidFill>
                    <a:effectLst/>
                    <a:latin typeface="Times New Roman" panose="02020603050405020304" pitchFamily="18" charset="0"/>
                    <a:ea typeface="宋体" panose="02010600030101010101" pitchFamily="2" charset="-122"/>
                  </a:rPr>
                  <a:t>对于单个辐射源</a:t>
                </a:r>
                <a:r>
                  <a:rPr lang="en-US" altLang="zh-CN" sz="1800" b="1" kern="100" dirty="0">
                    <a:solidFill>
                      <a:srgbClr val="0000FF"/>
                    </a:solidFill>
                    <a:effectLst/>
                    <a:latin typeface="Times New Roman" panose="02020603050405020304" pitchFamily="18" charset="0"/>
                    <a:ea typeface="宋体" panose="02010600030101010101" pitchFamily="2" charset="-122"/>
                  </a:rPr>
                  <a:t>(</a:t>
                </a:r>
                <a14:m>
                  <m:oMath xmlns:m="http://schemas.openxmlformats.org/officeDocument/2006/math">
                    <m:r>
                      <a:rPr lang="en-US" altLang="zh-CN" sz="1800" b="1" i="1" kern="100">
                        <a:solidFill>
                          <a:srgbClr val="0000FF"/>
                        </a:solidFill>
                        <a:effectLst/>
                        <a:latin typeface="Cambria Math" panose="02040503050406030204" pitchFamily="18" charset="0"/>
                        <a:ea typeface="宋体" panose="02010600030101010101" pitchFamily="2" charset="-122"/>
                      </a:rPr>
                      <m:t>𝛉</m:t>
                    </m:r>
                  </m:oMath>
                </a14:m>
                <a:r>
                  <a:rPr lang="en-US" altLang="zh-CN" sz="1800" b="1" kern="100" dirty="0">
                    <a:solidFill>
                      <a:srgbClr val="0000FF"/>
                    </a:solidFill>
                    <a:effectLst/>
                    <a:latin typeface="Times New Roman" panose="02020603050405020304" pitchFamily="18" charset="0"/>
                    <a:ea typeface="宋体" panose="02010600030101010101" pitchFamily="2" charset="-122"/>
                  </a:rPr>
                  <a:t>)</a:t>
                </a:r>
                <a:r>
                  <a:rPr lang="zh-CN" altLang="zh-CN" sz="1800" b="1" kern="100" dirty="0">
                    <a:solidFill>
                      <a:srgbClr val="0000FF"/>
                    </a:solidFill>
                    <a:effectLst/>
                    <a:latin typeface="Times New Roman" panose="02020603050405020304" pitchFamily="18" charset="0"/>
                    <a:ea typeface="宋体" panose="02010600030101010101" pitchFamily="2" charset="-122"/>
                  </a:rPr>
                  <a:t>，阵列接收信号</a:t>
                </a:r>
                <a14:m>
                  <m:oMath xmlns:m="http://schemas.openxmlformats.org/officeDocument/2006/math">
                    <m:r>
                      <a:rPr lang="en-US" altLang="zh-CN" sz="1800" b="1" i="1" kern="100">
                        <a:solidFill>
                          <a:srgbClr val="0000FF"/>
                        </a:solidFill>
                        <a:effectLst/>
                        <a:latin typeface="Cambria Math" panose="02040503050406030204" pitchFamily="18" charset="0"/>
                        <a:ea typeface="宋体" panose="02010600030101010101" pitchFamily="2" charset="-122"/>
                      </a:rPr>
                      <m:t>𝐗</m:t>
                    </m:r>
                    <m:r>
                      <a:rPr lang="en-US" altLang="zh-CN" sz="1800" b="1" kern="100">
                        <a:solidFill>
                          <a:srgbClr val="0000FF"/>
                        </a:solidFill>
                        <a:effectLst/>
                        <a:latin typeface="Cambria Math" panose="02040503050406030204" pitchFamily="18" charset="0"/>
                        <a:ea typeface="宋体" panose="02010600030101010101" pitchFamily="2" charset="-122"/>
                      </a:rPr>
                      <m:t>(</m:t>
                    </m:r>
                    <m:r>
                      <a:rPr lang="en-US" altLang="zh-CN" sz="1800" b="1" i="1" kern="100">
                        <a:solidFill>
                          <a:srgbClr val="0000FF"/>
                        </a:solidFill>
                        <a:effectLst/>
                        <a:latin typeface="Cambria Math" panose="02040503050406030204" pitchFamily="18" charset="0"/>
                        <a:ea typeface="宋体" panose="02010600030101010101" pitchFamily="2" charset="-122"/>
                      </a:rPr>
                      <m:t>𝐭</m:t>
                    </m:r>
                    <m:r>
                      <a:rPr lang="en-US" altLang="zh-CN" sz="1800" b="1" kern="100">
                        <a:solidFill>
                          <a:srgbClr val="0000FF"/>
                        </a:solidFill>
                        <a:effectLst/>
                        <a:latin typeface="Cambria Math" panose="02040503050406030204" pitchFamily="18" charset="0"/>
                        <a:ea typeface="宋体" panose="02010600030101010101" pitchFamily="2" charset="-122"/>
                      </a:rPr>
                      <m:t>)</m:t>
                    </m:r>
                  </m:oMath>
                </a14:m>
                <a:r>
                  <a:rPr lang="zh-CN" altLang="zh-CN" sz="1800" b="1" kern="100" dirty="0">
                    <a:solidFill>
                      <a:srgbClr val="0000FF"/>
                    </a:solidFill>
                    <a:effectLst/>
                    <a:latin typeface="Times New Roman" panose="02020603050405020304" pitchFamily="18" charset="0"/>
                    <a:ea typeface="宋体" panose="02010600030101010101" pitchFamily="2" charset="-122"/>
                  </a:rPr>
                  <a:t>可以表示为：</a:t>
                </a:r>
              </a:p>
              <a:p>
                <a:pPr indent="266700" algn="l"/>
                <a14:m>
                  <m:oMathPara xmlns:m="http://schemas.openxmlformats.org/officeDocument/2006/math">
                    <m:oMathParaPr>
                      <m:jc m:val="centerGroup"/>
                    </m:oMathParaPr>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X</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x</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x</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x</m:t>
                                  </m:r>
                                </m:e>
                                <m:sub>
                                  <m:r>
                                    <m:rPr>
                                      <m:sty m:val="p"/>
                                    </m:rPr>
                                    <a:rPr lang="en-US" altLang="zh-CN" sz="1800" kern="100">
                                      <a:effectLst/>
                                      <a:latin typeface="Cambria Math" panose="02040503050406030204" pitchFamily="18" charset="0"/>
                                      <a:ea typeface="宋体" panose="02010600030101010101" pitchFamily="2" charset="-122"/>
                                    </a:rPr>
                                    <m:t>M</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qArr>
                        </m:e>
                      </m:d>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r>
                                <a:rPr lang="en-US" altLang="zh-CN" sz="1800" kern="100">
                                  <a:effectLst/>
                                  <a:latin typeface="Cambria Math" panose="02040503050406030204" pitchFamily="18" charset="0"/>
                                  <a:ea typeface="宋体" panose="02010600030101010101" pitchFamily="2" charset="-122"/>
                                </a:rPr>
                                <m:t>1</m:t>
                              </m:r>
                            </m:e>
                            <m:e>
                              <m:sSup>
                                <m:sSupPr>
                                  <m:ctrlPr>
                                    <a:rPr lang="zh-CN" altLang="zh-CN" sz="1800" i="1" kern="100">
                                      <a:effectLst/>
                                      <a:latin typeface="Cambria Math" panose="02040503050406030204" pitchFamily="18" charset="0"/>
                                      <a:ea typeface="Cambria Math" panose="02040503050406030204" pitchFamily="18" charset="0"/>
                                    </a:rPr>
                                  </m:ctrlPr>
                                </m:sSupPr>
                                <m:e>
                                  <m:r>
                                    <m:rPr>
                                      <m:sty m:val="p"/>
                                    </m:rPr>
                                    <a:rPr lang="en-US" altLang="zh-CN" sz="1800" kern="100">
                                      <a:effectLst/>
                                      <a:latin typeface="Cambria Math" panose="02040503050406030204" pitchFamily="18" charset="0"/>
                                      <a:ea typeface="宋体" panose="02010600030101010101" pitchFamily="2" charset="-122"/>
                                    </a:rPr>
                                    <m:t>e</m:t>
                                  </m:r>
                                </m:e>
                                <m:sup>
                                  <m:f>
                                    <m:fPr>
                                      <m:ctrlPr>
                                        <a:rPr lang="zh-CN" altLang="zh-CN" sz="1800" i="1" kern="100">
                                          <a:effectLst/>
                                          <a:latin typeface="Cambria Math" panose="02040503050406030204" pitchFamily="18" charset="0"/>
                                          <a:ea typeface="Cambria Math" panose="02040503050406030204" pitchFamily="18" charset="0"/>
                                        </a:rPr>
                                      </m:ctrlPr>
                                    </m:fPr>
                                    <m:num>
                                      <m:r>
                                        <m:rPr>
                                          <m:sty m:val="p"/>
                                        </m:rPr>
                                        <a:rPr lang="en-US" altLang="zh-CN" sz="1800" kern="100">
                                          <a:effectLst/>
                                          <a:latin typeface="Cambria Math" panose="02040503050406030204" pitchFamily="18" charset="0"/>
                                          <a:ea typeface="宋体" panose="02010600030101010101" pitchFamily="2" charset="-122"/>
                                        </a:rPr>
                                        <m:t>j</m:t>
                                      </m:r>
                                      <m:r>
                                        <a:rPr lang="en-US" altLang="zh-CN" sz="1800" kern="100">
                                          <a:effectLst/>
                                          <a:latin typeface="Cambria Math" panose="02040503050406030204" pitchFamily="18" charset="0"/>
                                          <a:ea typeface="宋体" panose="02010600030101010101" pitchFamily="2" charset="-122"/>
                                        </a:rPr>
                                        <m:t>2</m:t>
                                      </m:r>
                                      <m:r>
                                        <m:rPr>
                                          <m:sty m:val="p"/>
                                        </m:rPr>
                                        <a:rPr lang="en-US" altLang="zh-CN" sz="1800" kern="100">
                                          <a:effectLst/>
                                          <a:latin typeface="Cambria Math" panose="02040503050406030204" pitchFamily="18" charset="0"/>
                                          <a:ea typeface="宋体" panose="02010600030101010101" pitchFamily="2" charset="-122"/>
                                        </a:rPr>
                                        <m:t>πdsinθ</m:t>
                                      </m:r>
                                    </m:num>
                                    <m:den>
                                      <m:r>
                                        <m:rPr>
                                          <m:sty m:val="p"/>
                                        </m:rPr>
                                        <a:rPr lang="en-US" altLang="zh-CN" sz="1800" kern="100">
                                          <a:effectLst/>
                                          <a:latin typeface="Cambria Math" panose="02040503050406030204" pitchFamily="18" charset="0"/>
                                          <a:ea typeface="宋体" panose="02010600030101010101" pitchFamily="2" charset="-122"/>
                                        </a:rPr>
                                        <m:t>λ</m:t>
                                      </m:r>
                                    </m:den>
                                  </m:f>
                                </m:sup>
                              </m:sSup>
                            </m:e>
                            <m:e>
                              <m:r>
                                <a:rPr lang="en-US" altLang="zh-CN" sz="1800" kern="100">
                                  <a:effectLst/>
                                  <a:latin typeface="Cambria Math" panose="02040503050406030204" pitchFamily="18" charset="0"/>
                                  <a:ea typeface="宋体" panose="02010600030101010101" pitchFamily="2" charset="-122"/>
                                </a:rPr>
                                <m:t>...</m:t>
                              </m:r>
                            </m:e>
                            <m:e>
                              <m:sSup>
                                <m:sSupPr>
                                  <m:ctrlPr>
                                    <a:rPr lang="zh-CN" altLang="zh-CN" sz="1800" i="1" kern="100">
                                      <a:effectLst/>
                                      <a:latin typeface="Cambria Math" panose="02040503050406030204" pitchFamily="18" charset="0"/>
                                      <a:ea typeface="Cambria Math" panose="02040503050406030204" pitchFamily="18" charset="0"/>
                                    </a:rPr>
                                  </m:ctrlPr>
                                </m:sSupPr>
                                <m:e>
                                  <m:r>
                                    <m:rPr>
                                      <m:sty m:val="p"/>
                                    </m:rPr>
                                    <a:rPr lang="en-US" altLang="zh-CN" sz="1800" kern="100">
                                      <a:effectLst/>
                                      <a:latin typeface="Cambria Math" panose="02040503050406030204" pitchFamily="18" charset="0"/>
                                      <a:ea typeface="宋体" panose="02010600030101010101" pitchFamily="2" charset="-122"/>
                                    </a:rPr>
                                    <m:t>e</m:t>
                                  </m:r>
                                </m:e>
                                <m:sup>
                                  <m:f>
                                    <m:fPr>
                                      <m:ctrlPr>
                                        <a:rPr lang="zh-CN" altLang="zh-CN" sz="1800" i="1" kern="100">
                                          <a:effectLst/>
                                          <a:latin typeface="Cambria Math" panose="02040503050406030204" pitchFamily="18" charset="0"/>
                                          <a:ea typeface="Cambria Math" panose="02040503050406030204" pitchFamily="18" charset="0"/>
                                        </a:rPr>
                                      </m:ctrlPr>
                                    </m:fPr>
                                    <m:num>
                                      <m:r>
                                        <m:rPr>
                                          <m:sty m:val="p"/>
                                        </m:rPr>
                                        <a:rPr lang="en-US" altLang="zh-CN" sz="1800" kern="100">
                                          <a:effectLst/>
                                          <a:latin typeface="Cambria Math" panose="02040503050406030204" pitchFamily="18" charset="0"/>
                                          <a:ea typeface="宋体" panose="02010600030101010101" pitchFamily="2" charset="-122"/>
                                        </a:rPr>
                                        <m:t>j</m:t>
                                      </m:r>
                                      <m:r>
                                        <a:rPr lang="en-US" altLang="zh-CN" sz="1800" kern="100">
                                          <a:effectLst/>
                                          <a:latin typeface="Cambria Math" panose="02040503050406030204" pitchFamily="18" charset="0"/>
                                          <a:ea typeface="宋体" panose="02010600030101010101" pitchFamily="2" charset="-122"/>
                                        </a:rPr>
                                        <m:t>2</m:t>
                                      </m:r>
                                      <m:r>
                                        <m:rPr>
                                          <m:sty m:val="p"/>
                                        </m:rPr>
                                        <a:rPr lang="en-US" altLang="zh-CN" sz="1800" kern="100">
                                          <a:effectLst/>
                                          <a:latin typeface="Cambria Math" panose="02040503050406030204" pitchFamily="18" charset="0"/>
                                          <a:ea typeface="宋体" panose="02010600030101010101" pitchFamily="2" charset="-122"/>
                                        </a:rPr>
                                        <m:t>π</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M</m:t>
                                      </m:r>
                                      <m:r>
                                        <a:rPr lang="en-US" altLang="zh-CN" sz="1800" i="1" kern="100">
                                          <a:effectLst/>
                                          <a:latin typeface="Cambria Math" panose="02040503050406030204" pitchFamily="18" charset="0"/>
                                          <a:ea typeface="宋体" panose="02010600030101010101" pitchFamily="2" charset="-122"/>
                                        </a:rPr>
                                        <m:t>−</m:t>
                                      </m:r>
                                      <m:r>
                                        <a:rPr lang="en-US" altLang="zh-CN" sz="1800" kern="100">
                                          <a:effectLst/>
                                          <a:latin typeface="Cambria Math" panose="02040503050406030204" pitchFamily="18" charset="0"/>
                                          <a:ea typeface="宋体" panose="02010600030101010101" pitchFamily="2" charset="-122"/>
                                        </a:rPr>
                                        <m:t>1)</m:t>
                                      </m:r>
                                      <m:r>
                                        <m:rPr>
                                          <m:sty m:val="p"/>
                                        </m:rPr>
                                        <a:rPr lang="en-US" altLang="zh-CN" sz="1800" kern="100">
                                          <a:effectLst/>
                                          <a:latin typeface="Cambria Math" panose="02040503050406030204" pitchFamily="18" charset="0"/>
                                          <a:ea typeface="宋体" panose="02010600030101010101" pitchFamily="2" charset="-122"/>
                                        </a:rPr>
                                        <m:t>dsinθ</m:t>
                                      </m:r>
                                    </m:num>
                                    <m:den>
                                      <m:r>
                                        <m:rPr>
                                          <m:sty m:val="p"/>
                                        </m:rPr>
                                        <a:rPr lang="en-US" altLang="zh-CN" sz="1800" kern="100">
                                          <a:effectLst/>
                                          <a:latin typeface="Cambria Math" panose="02040503050406030204" pitchFamily="18" charset="0"/>
                                          <a:ea typeface="宋体" panose="02010600030101010101" pitchFamily="2" charset="-122"/>
                                        </a:rPr>
                                        <m:t>λ</m:t>
                                      </m:r>
                                    </m:den>
                                  </m:f>
                                </m:sup>
                              </m:sSup>
                            </m:e>
                          </m:eqArr>
                        </m:e>
                      </m:d>
                      <m:r>
                        <m:rPr>
                          <m:sty m:val="p"/>
                        </m:rPr>
                        <a:rPr lang="en-US" altLang="zh-CN" sz="1800" kern="100">
                          <a:effectLst/>
                          <a:latin typeface="Cambria Math" panose="02040503050406030204" pitchFamily="18" charset="0"/>
                          <a:ea typeface="宋体" panose="02010600030101010101" pitchFamily="2" charset="-122"/>
                        </a:rPr>
                        <m:t>s</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θ</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s</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l"/>
                <a:r>
                  <a:rPr lang="zh-CN" altLang="zh-CN" sz="1800" kern="100" dirty="0">
                    <a:effectLst/>
                    <a:latin typeface="Times New Roman" panose="02020603050405020304" pitchFamily="18" charset="0"/>
                    <a:ea typeface="宋体" panose="02010600030101010101" pitchFamily="2" charset="-122"/>
                  </a:rPr>
                  <a:t>其中，</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θ</m:t>
                    </m:r>
                    <m:r>
                      <a:rPr lang="en-US" altLang="zh-CN" sz="1800"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叫做导向矢量，为</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M</m:t>
                    </m:r>
                    <m:r>
                      <a:rPr lang="en-US" altLang="zh-CN" sz="1800" kern="100">
                        <a:effectLst/>
                        <a:latin typeface="Cambria Math" panose="02040503050406030204" pitchFamily="18" charset="0"/>
                        <a:ea typeface="宋体" panose="02010600030101010101" pitchFamily="2" charset="-122"/>
                      </a:rPr>
                      <m:t>×1</m:t>
                    </m:r>
                  </m:oMath>
                </a14:m>
                <a:r>
                  <a:rPr lang="zh-CN" altLang="zh-CN" sz="1800" kern="100" dirty="0">
                    <a:effectLst/>
                    <a:latin typeface="Times New Roman" panose="02020603050405020304" pitchFamily="18" charset="0"/>
                    <a:ea typeface="宋体" panose="02010600030101010101" pitchFamily="2" charset="-122"/>
                  </a:rPr>
                  <a:t>的矩阵。</a:t>
                </a:r>
              </a:p>
            </p:txBody>
          </p:sp>
        </mc:Choice>
        <mc:Fallback xmlns="">
          <p:sp>
            <p:nvSpPr>
              <p:cNvPr id="5" name="文本框 4">
                <a:extLst>
                  <a:ext uri="{FF2B5EF4-FFF2-40B4-BE49-F238E27FC236}">
                    <a16:creationId xmlns:a16="http://schemas.microsoft.com/office/drawing/2014/main" id="{9E7C6AAE-29A8-1109-46AB-4A08B8509884}"/>
                  </a:ext>
                </a:extLst>
              </p:cNvPr>
              <p:cNvSpPr txBox="1">
                <a:spLocks noRot="1" noChangeAspect="1" noMove="1" noResize="1" noEditPoints="1" noAdjustHandles="1" noChangeArrowheads="1" noChangeShapeType="1" noTextEdit="1"/>
              </p:cNvSpPr>
              <p:nvPr/>
            </p:nvSpPr>
            <p:spPr>
              <a:xfrm>
                <a:off x="664143" y="154004"/>
                <a:ext cx="11242308" cy="1931234"/>
              </a:xfrm>
              <a:prstGeom prst="rect">
                <a:avLst/>
              </a:prstGeom>
              <a:blipFill>
                <a:blip r:embed="rId4"/>
                <a:stretch>
                  <a:fillRect t="-2208" b="-315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F79851E-825B-BEAD-CDDE-B993ADE66824}"/>
                  </a:ext>
                </a:extLst>
              </p:cNvPr>
              <p:cNvSpPr txBox="1"/>
              <p:nvPr/>
            </p:nvSpPr>
            <p:spPr>
              <a:xfrm>
                <a:off x="866273" y="2437897"/>
                <a:ext cx="11040177" cy="1445717"/>
              </a:xfrm>
              <a:prstGeom prst="rect">
                <a:avLst/>
              </a:prstGeom>
              <a:noFill/>
            </p:spPr>
            <p:txBody>
              <a:bodyPr wrap="square">
                <a:spAutoFit/>
              </a:bodyPr>
              <a:lstStyle/>
              <a:p>
                <a:pPr indent="266700" algn="l"/>
                <a:r>
                  <a:rPr lang="zh-CN" altLang="zh-CN" sz="1800" b="1" kern="100" dirty="0">
                    <a:solidFill>
                      <a:srgbClr val="0000FF"/>
                    </a:solidFill>
                    <a:effectLst/>
                    <a:latin typeface="Times New Roman" panose="02020603050405020304" pitchFamily="18" charset="0"/>
                    <a:ea typeface="宋体" panose="02010600030101010101" pitchFamily="2" charset="-122"/>
                  </a:rPr>
                  <a:t>推广到多个辐射源</a:t>
                </a:r>
                <a:r>
                  <a:rPr lang="en-US" altLang="zh-CN" sz="1800" b="1" kern="100" dirty="0">
                    <a:solidFill>
                      <a:srgbClr val="0000FF"/>
                    </a:solidFill>
                    <a:effectLst/>
                    <a:latin typeface="Times New Roman" panose="02020603050405020304" pitchFamily="18" charset="0"/>
                    <a:ea typeface="宋体" panose="02010600030101010101" pitchFamily="2" charset="-122"/>
                  </a:rPr>
                  <a:t>(</a:t>
                </a:r>
                <a14:m>
                  <m:oMath xmlns:m="http://schemas.openxmlformats.org/officeDocument/2006/math">
                    <m:sSub>
                      <m:sSubPr>
                        <m:ctrlPr>
                          <a:rPr lang="zh-CN" altLang="zh-CN" sz="1800" b="1" i="1" kern="100">
                            <a:solidFill>
                              <a:srgbClr val="0000FF"/>
                            </a:solidFill>
                            <a:effectLst/>
                            <a:latin typeface="Cambria Math" panose="02040503050406030204" pitchFamily="18" charset="0"/>
                            <a:ea typeface="Cambria Math" panose="02040503050406030204" pitchFamily="18" charset="0"/>
                          </a:rPr>
                        </m:ctrlPr>
                      </m:sSubPr>
                      <m:e>
                        <m:r>
                          <a:rPr lang="en-US" altLang="zh-CN" sz="1800" b="1" i="1" kern="100">
                            <a:solidFill>
                              <a:srgbClr val="0000FF"/>
                            </a:solidFill>
                            <a:effectLst/>
                            <a:latin typeface="Cambria Math" panose="02040503050406030204" pitchFamily="18" charset="0"/>
                            <a:ea typeface="宋体" panose="02010600030101010101" pitchFamily="2" charset="-122"/>
                          </a:rPr>
                          <m:t>𝜽</m:t>
                        </m:r>
                      </m:e>
                      <m:sub>
                        <m:r>
                          <a:rPr lang="en-US" altLang="zh-CN" sz="1800" b="1" i="1" kern="100">
                            <a:solidFill>
                              <a:srgbClr val="0000FF"/>
                            </a:solidFill>
                            <a:effectLst/>
                            <a:latin typeface="Cambria Math" panose="02040503050406030204" pitchFamily="18" charset="0"/>
                            <a:ea typeface="宋体" panose="02010600030101010101" pitchFamily="2" charset="-122"/>
                          </a:rPr>
                          <m:t>𝟏</m:t>
                        </m:r>
                      </m:sub>
                    </m:sSub>
                    <m:r>
                      <a:rPr lang="en-US" altLang="zh-CN" sz="1800" b="1" i="1" kern="100">
                        <a:solidFill>
                          <a:srgbClr val="0000FF"/>
                        </a:solidFill>
                        <a:effectLst/>
                        <a:latin typeface="Cambria Math" panose="02040503050406030204" pitchFamily="18" charset="0"/>
                        <a:ea typeface="宋体" panose="02010600030101010101" pitchFamily="2" charset="-122"/>
                      </a:rPr>
                      <m:t>,</m:t>
                    </m:r>
                    <m:sSub>
                      <m:sSubPr>
                        <m:ctrlPr>
                          <a:rPr lang="zh-CN" altLang="zh-CN" sz="1800" b="1" i="1" kern="100">
                            <a:solidFill>
                              <a:srgbClr val="0000FF"/>
                            </a:solidFill>
                            <a:effectLst/>
                            <a:latin typeface="Cambria Math" panose="02040503050406030204" pitchFamily="18" charset="0"/>
                            <a:ea typeface="Cambria Math" panose="02040503050406030204" pitchFamily="18" charset="0"/>
                          </a:rPr>
                        </m:ctrlPr>
                      </m:sSubPr>
                      <m:e>
                        <m:r>
                          <a:rPr lang="en-US" altLang="zh-CN" sz="1800" b="1" i="1" kern="100">
                            <a:solidFill>
                              <a:srgbClr val="0000FF"/>
                            </a:solidFill>
                            <a:effectLst/>
                            <a:latin typeface="Cambria Math" panose="02040503050406030204" pitchFamily="18" charset="0"/>
                            <a:ea typeface="宋体" panose="02010600030101010101" pitchFamily="2" charset="-122"/>
                          </a:rPr>
                          <m:t>𝜽</m:t>
                        </m:r>
                      </m:e>
                      <m:sub>
                        <m:r>
                          <a:rPr lang="en-US" altLang="zh-CN" sz="1800" b="1" i="1" kern="100">
                            <a:solidFill>
                              <a:srgbClr val="0000FF"/>
                            </a:solidFill>
                            <a:effectLst/>
                            <a:latin typeface="Cambria Math" panose="02040503050406030204" pitchFamily="18" charset="0"/>
                            <a:ea typeface="宋体" panose="02010600030101010101" pitchFamily="2" charset="-122"/>
                          </a:rPr>
                          <m:t>𝟐</m:t>
                        </m:r>
                      </m:sub>
                    </m:sSub>
                    <m:r>
                      <a:rPr lang="en-US" altLang="zh-CN" sz="1800" b="1" i="1" kern="100">
                        <a:solidFill>
                          <a:srgbClr val="0000FF"/>
                        </a:solidFill>
                        <a:effectLst/>
                        <a:latin typeface="Cambria Math" panose="02040503050406030204" pitchFamily="18" charset="0"/>
                        <a:ea typeface="宋体" panose="02010600030101010101" pitchFamily="2" charset="-122"/>
                      </a:rPr>
                      <m:t>,...,</m:t>
                    </m:r>
                    <m:sSub>
                      <m:sSubPr>
                        <m:ctrlPr>
                          <a:rPr lang="zh-CN" altLang="zh-CN" sz="1800" b="1" i="1" kern="100">
                            <a:solidFill>
                              <a:srgbClr val="0000FF"/>
                            </a:solidFill>
                            <a:effectLst/>
                            <a:latin typeface="Cambria Math" panose="02040503050406030204" pitchFamily="18" charset="0"/>
                            <a:ea typeface="Cambria Math" panose="02040503050406030204" pitchFamily="18" charset="0"/>
                          </a:rPr>
                        </m:ctrlPr>
                      </m:sSubPr>
                      <m:e>
                        <m:r>
                          <a:rPr lang="en-US" altLang="zh-CN" sz="1800" b="1" i="1" kern="100">
                            <a:solidFill>
                              <a:srgbClr val="0000FF"/>
                            </a:solidFill>
                            <a:effectLst/>
                            <a:latin typeface="Cambria Math" panose="02040503050406030204" pitchFamily="18" charset="0"/>
                            <a:ea typeface="宋体" panose="02010600030101010101" pitchFamily="2" charset="-122"/>
                          </a:rPr>
                          <m:t>𝜽</m:t>
                        </m:r>
                      </m:e>
                      <m:sub>
                        <m:r>
                          <a:rPr lang="en-US" altLang="zh-CN" sz="1800" b="1" i="1" kern="100">
                            <a:solidFill>
                              <a:srgbClr val="0000FF"/>
                            </a:solidFill>
                            <a:effectLst/>
                            <a:latin typeface="Cambria Math" panose="02040503050406030204" pitchFamily="18" charset="0"/>
                            <a:ea typeface="宋体" panose="02010600030101010101" pitchFamily="2" charset="-122"/>
                          </a:rPr>
                          <m:t>𝒌</m:t>
                        </m:r>
                      </m:sub>
                    </m:sSub>
                  </m:oMath>
                </a14:m>
                <a:r>
                  <a:rPr lang="en-US" altLang="zh-CN" sz="1800" b="1" kern="100" dirty="0">
                    <a:solidFill>
                      <a:srgbClr val="0000FF"/>
                    </a:solidFill>
                    <a:effectLst/>
                    <a:latin typeface="Times New Roman" panose="02020603050405020304" pitchFamily="18" charset="0"/>
                    <a:ea typeface="宋体" panose="02010600030101010101" pitchFamily="2" charset="-122"/>
                  </a:rPr>
                  <a:t>)</a:t>
                </a:r>
                <a:endParaRPr lang="zh-CN" altLang="zh-CN" sz="1800" b="1" kern="100" dirty="0">
                  <a:solidFill>
                    <a:srgbClr val="0000FF"/>
                  </a:solidFill>
                  <a:effectLst/>
                  <a:latin typeface="Times New Roman" panose="02020603050405020304" pitchFamily="18" charset="0"/>
                  <a:ea typeface="宋体" panose="02010600030101010101" pitchFamily="2" charset="-122"/>
                </a:endParaRPr>
              </a:p>
              <a:p>
                <a:pPr indent="533400" algn="l"/>
                <a14:m>
                  <m:oMathPara xmlns:m="http://schemas.openxmlformats.org/officeDocument/2006/math">
                    <m:oMathParaPr>
                      <m:jc m:val="centerGroup"/>
                    </m:oMathParaPr>
                    <m:oMath xmlns:m="http://schemas.openxmlformats.org/officeDocument/2006/math">
                      <m:r>
                        <a:rPr lang="en-US" altLang="zh-CN" sz="1800" kern="100">
                          <a:effectLst/>
                          <a:latin typeface="Cambria Math" panose="02040503050406030204" pitchFamily="18" charset="0"/>
                          <a:ea typeface="宋体" panose="02010600030101010101" pitchFamily="2" charset="-122"/>
                        </a:rPr>
                        <m:t>                      </m:t>
                      </m:r>
                      <m:r>
                        <m:rPr>
                          <m:sty m:val="p"/>
                        </m:rPr>
                        <a:rPr lang="en-US" altLang="zh-CN" sz="1800" kern="100">
                          <a:effectLst/>
                          <a:latin typeface="Cambria Math" panose="02040503050406030204" pitchFamily="18" charset="0"/>
                          <a:ea typeface="宋体" panose="02010600030101010101" pitchFamily="2" charset="-122"/>
                        </a:rPr>
                        <m:t>X</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m:rPr>
                              <m:sty m:val="p"/>
                            </m:rPr>
                            <a:rPr lang="en-US" altLang="zh-CN" sz="1800" kern="100">
                              <a:effectLst/>
                              <a:latin typeface="Cambria Math" panose="02040503050406030204" pitchFamily="18" charset="0"/>
                              <a:ea typeface="宋体" panose="02010600030101010101" pitchFamily="2" charset="-122"/>
                            </a:rPr>
                            <m:t>k</m:t>
                          </m:r>
                        </m:sub>
                      </m:sSub>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m:rPr>
                              <m:sty m:val="p"/>
                            </m:rPr>
                            <a:rPr lang="en-US" altLang="zh-CN" sz="1800" kern="100">
                              <a:effectLst/>
                              <a:latin typeface="Cambria Math" panose="02040503050406030204" pitchFamily="18" charset="0"/>
                              <a:ea typeface="宋体" panose="02010600030101010101" pitchFamily="2" charset="-122"/>
                            </a:rPr>
                            <m:t>k</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θ</m:t>
                          </m:r>
                        </m:e>
                        <m:sub>
                          <m:r>
                            <m:rPr>
                              <m:sty m:val="p"/>
                            </m:rPr>
                            <a:rPr lang="en-US" altLang="zh-CN" sz="1800" kern="100">
                              <a:effectLst/>
                              <a:latin typeface="Cambria Math" panose="02040503050406030204" pitchFamily="18" charset="0"/>
                              <a:ea typeface="宋体" panose="02010600030101010101" pitchFamily="2" charset="-122"/>
                            </a:rPr>
                            <m:t>k</m:t>
                          </m:r>
                        </m:sub>
                      </m:sSub>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s</m:t>
                                  </m:r>
                                </m:e>
                                <m:sub>
                                  <m:r>
                                    <m:rPr>
                                      <m:sty m:val="p"/>
                                    </m:rPr>
                                    <a:rPr lang="en-US" altLang="zh-CN" sz="1800" kern="100">
                                      <a:effectLst/>
                                      <a:latin typeface="Cambria Math" panose="02040503050406030204" pitchFamily="18" charset="0"/>
                                      <a:ea typeface="宋体" panose="02010600030101010101" pitchFamily="2" charset="-122"/>
                                    </a:rPr>
                                    <m:t>k</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qArr>
                        </m:e>
                      </m:d>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θ</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S</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k</m:t>
                      </m:r>
                      <m:r>
                        <a:rPr lang="en-US" altLang="zh-CN" sz="1800"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7" name="文本框 6">
                <a:extLst>
                  <a:ext uri="{FF2B5EF4-FFF2-40B4-BE49-F238E27FC236}">
                    <a16:creationId xmlns:a16="http://schemas.microsoft.com/office/drawing/2014/main" id="{DF79851E-825B-BEAD-CDDE-B993ADE66824}"/>
                  </a:ext>
                </a:extLst>
              </p:cNvPr>
              <p:cNvSpPr txBox="1">
                <a:spLocks noRot="1" noChangeAspect="1" noMove="1" noResize="1" noEditPoints="1" noAdjustHandles="1" noChangeArrowheads="1" noChangeShapeType="1" noTextEdit="1"/>
              </p:cNvSpPr>
              <p:nvPr/>
            </p:nvSpPr>
            <p:spPr>
              <a:xfrm>
                <a:off x="866273" y="2437897"/>
                <a:ext cx="11040177" cy="1445717"/>
              </a:xfrm>
              <a:prstGeom prst="rect">
                <a:avLst/>
              </a:prstGeom>
              <a:blipFill>
                <a:blip r:embed="rId5"/>
                <a:stretch>
                  <a:fillRect t="-337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32D4B60-8BB5-50CF-64B6-04AB9B7CE64F}"/>
                  </a:ext>
                </a:extLst>
              </p:cNvPr>
              <p:cNvSpPr txBox="1"/>
              <p:nvPr/>
            </p:nvSpPr>
            <p:spPr>
              <a:xfrm>
                <a:off x="950495" y="3979867"/>
                <a:ext cx="9435164" cy="1168718"/>
              </a:xfrm>
              <a:prstGeom prst="rect">
                <a:avLst/>
              </a:prstGeom>
              <a:noFill/>
            </p:spPr>
            <p:txBody>
              <a:bodyPr wrap="square">
                <a:spAutoFit/>
              </a:bodyPr>
              <a:lstStyle/>
              <a:p>
                <a:pPr indent="266700" algn="l"/>
                <a:r>
                  <a:rPr lang="zh-CN" altLang="en-US" sz="1800" kern="100" dirty="0">
                    <a:effectLst/>
                    <a:latin typeface="Times New Roman" panose="02020603050405020304" pitchFamily="18" charset="0"/>
                    <a:ea typeface="宋体" panose="02010600030101010101" pitchFamily="2" charset="-122"/>
                  </a:rPr>
                  <a:t>考虑</a:t>
                </a:r>
                <a:r>
                  <a:rPr lang="zh-CN" altLang="zh-CN" sz="1800" kern="100" dirty="0">
                    <a:effectLst/>
                    <a:latin typeface="Times New Roman" panose="02020603050405020304" pitchFamily="18" charset="0"/>
                    <a:ea typeface="宋体" panose="02010600030101010101" pitchFamily="2" charset="-122"/>
                  </a:rPr>
                  <a:t>噪声影响，</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n</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m:rPr>
                                    <m:sty m:val="p"/>
                                  </m:rPr>
                                  <a:rPr lang="en-US" altLang="zh-CN" sz="1800" kern="100">
                                    <a:effectLst/>
                                    <a:latin typeface="Cambria Math" panose="02040503050406030204" pitchFamily="18" charset="0"/>
                                    <a:ea typeface="宋体" panose="02010600030101010101" pitchFamily="2" charset="-122"/>
                                  </a:rPr>
                                  <m:t>M</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qArr>
                      </m:e>
                    </m:d>
                  </m:oMath>
                </a14:m>
                <a:r>
                  <a:rPr lang="zh-CN" altLang="en-US"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因此，均匀线阵信号模型为</a:t>
                </a:r>
                <a14:m>
                  <m:oMath xmlns:m="http://schemas.openxmlformats.org/officeDocument/2006/math">
                    <m:r>
                      <a:rPr lang="en-US" altLang="zh-CN" sz="1800" kern="100">
                        <a:effectLst/>
                        <a:latin typeface="Cambria Math" panose="02040503050406030204" pitchFamily="18" charset="0"/>
                        <a:ea typeface="宋体" panose="02010600030101010101" pitchFamily="2" charset="-122"/>
                      </a:rPr>
                      <m:t> </m:t>
                    </m:r>
                    <m:r>
                      <m:rPr>
                        <m:sty m:val="p"/>
                      </m:rPr>
                      <a:rPr lang="en-US" altLang="zh-CN" sz="1800" kern="100">
                        <a:effectLst/>
                        <a:latin typeface="Cambria Math" panose="02040503050406030204" pitchFamily="18" charset="0"/>
                        <a:ea typeface="宋体" panose="02010600030101010101" pitchFamily="2" charset="-122"/>
                      </a:rPr>
                      <m:t>X</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A</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θ</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S</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k</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n</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oMath>
                </a14:m>
                <a:r>
                  <a:rPr lang="zh-CN" altLang="zh-CN" sz="1800" kern="100" dirty="0">
                    <a:effectLst/>
                    <a:latin typeface="Times New Roman" panose="02020603050405020304" pitchFamily="18" charset="0"/>
                    <a:ea typeface="宋体" panose="02010600030101010101" pitchFamily="2" charset="-122"/>
                  </a:rPr>
                  <a:t>。</a:t>
                </a:r>
              </a:p>
            </p:txBody>
          </p:sp>
        </mc:Choice>
        <mc:Fallback xmlns="">
          <p:sp>
            <p:nvSpPr>
              <p:cNvPr id="9" name="文本框 8">
                <a:extLst>
                  <a:ext uri="{FF2B5EF4-FFF2-40B4-BE49-F238E27FC236}">
                    <a16:creationId xmlns:a16="http://schemas.microsoft.com/office/drawing/2014/main" id="{E32D4B60-8BB5-50CF-64B6-04AB9B7CE64F}"/>
                  </a:ext>
                </a:extLst>
              </p:cNvPr>
              <p:cNvSpPr txBox="1">
                <a:spLocks noRot="1" noChangeAspect="1" noMove="1" noResize="1" noEditPoints="1" noAdjustHandles="1" noChangeArrowheads="1" noChangeShapeType="1" noTextEdit="1"/>
              </p:cNvSpPr>
              <p:nvPr/>
            </p:nvSpPr>
            <p:spPr>
              <a:xfrm>
                <a:off x="950495" y="3979867"/>
                <a:ext cx="9435164" cy="1168718"/>
              </a:xfrm>
              <a:prstGeom prst="rect">
                <a:avLst/>
              </a:prstGeom>
              <a:blipFill>
                <a:blip r:embed="rId6"/>
                <a:stretch>
                  <a:fillRect/>
                </a:stretch>
              </a:blipFill>
            </p:spPr>
            <p:txBody>
              <a:bodyPr/>
              <a:lstStyle/>
              <a:p>
                <a:r>
                  <a:rPr lang="zh-CN" altLang="en-US">
                    <a:noFill/>
                  </a:rPr>
                  <a:t> </a:t>
                </a:r>
              </a:p>
            </p:txBody>
          </p:sp>
        </mc:Fallback>
      </mc:AlternateContent>
      <p:pic>
        <p:nvPicPr>
          <p:cNvPr id="6" name="音频 5">
            <a:hlinkClick r:id="" action="ppaction://media"/>
            <a:extLst>
              <a:ext uri="{FF2B5EF4-FFF2-40B4-BE49-F238E27FC236}">
                <a16:creationId xmlns:a16="http://schemas.microsoft.com/office/drawing/2014/main" id="{C8ECAD7B-C182-EEE9-FA42-EC6E272BB8F8}"/>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945976884"/>
      </p:ext>
    </p:extLst>
  </p:cSld>
  <p:clrMapOvr>
    <a:masterClrMapping/>
  </p:clrMapOvr>
  <mc:AlternateContent xmlns:mc="http://schemas.openxmlformats.org/markup-compatibility/2006" xmlns:p14="http://schemas.microsoft.com/office/powerpoint/2010/main">
    <mc:Choice Requires="p14">
      <p:transition spd="slow" p14:dur="2000" advTm="125719"/>
    </mc:Choice>
    <mc:Fallback xmlns="">
      <p:transition spd="slow" advTm="1257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13F1757B-290C-1A82-5349-C9D6990519F8}"/>
                  </a:ext>
                </a:extLst>
              </p:cNvPr>
              <p:cNvSpPr txBox="1"/>
              <p:nvPr/>
            </p:nvSpPr>
            <p:spPr>
              <a:xfrm>
                <a:off x="259882" y="125129"/>
                <a:ext cx="11636943" cy="1826141"/>
              </a:xfrm>
              <a:prstGeom prst="rect">
                <a:avLst/>
              </a:prstGeom>
              <a:noFill/>
            </p:spPr>
            <p:txBody>
              <a:bodyPr wrap="square">
                <a:spAutoFit/>
              </a:bodyPr>
              <a:lstStyle/>
              <a:p>
                <a:pPr indent="266700" algn="l"/>
                <a:r>
                  <a:rPr lang="zh-CN" altLang="zh-CN" sz="1800" kern="100" dirty="0">
                    <a:effectLst/>
                    <a:latin typeface="Times New Roman" panose="02020603050405020304" pitchFamily="18" charset="0"/>
                    <a:ea typeface="宋体" panose="02010600030101010101" pitchFamily="2" charset="-122"/>
                  </a:rPr>
                  <a:t>若假设空间源场中有一个感兴趣的信号</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s</m:t>
                    </m:r>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oMath>
                </a14:m>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或称期望信号，其波达方向为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oMath>
                </a14:m>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和</a:t>
                </a:r>
                <a14:m>
                  <m:oMath xmlns:m="http://schemas.openxmlformats.org/officeDocument/2006/math">
                    <m:r>
                      <m:rPr>
                        <m:sty m:val="p"/>
                      </m:rPr>
                      <a:rPr lang="en-US" altLang="zh-CN" sz="1800" kern="100">
                        <a:effectLst/>
                        <a:latin typeface="Cambria Math" panose="02040503050406030204" pitchFamily="18" charset="0"/>
                        <a:ea typeface="宋体" panose="02010600030101010101" pitchFamily="2" charset="-122"/>
                      </a:rPr>
                      <m:t>J</m:t>
                    </m:r>
                  </m:oMath>
                </a14:m>
                <a:r>
                  <a:rPr lang="zh-CN" altLang="zh-CN" sz="1800" kern="100" dirty="0">
                    <a:effectLst/>
                    <a:latin typeface="Calibri" panose="020F0502020204030204" pitchFamily="34" charset="0"/>
                    <a:ea typeface="宋体" panose="02010600030101010101" pitchFamily="2" charset="-122"/>
                  </a:rPr>
                  <a:t>个不感兴趣的信号</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𝑗</m:t>
                        </m:r>
                      </m:sub>
                    </m:sSub>
                    <m:d>
                      <m:dPr>
                        <m:ctrlPr>
                          <a:rPr lang="en-US" altLang="zh-CN" sz="1800" i="1" kern="100">
                            <a:effectLst/>
                            <a:latin typeface="Cambria Math" panose="02040503050406030204" pitchFamily="18" charset="0"/>
                            <a:ea typeface="宋体" panose="02010600030101010101" pitchFamily="2" charset="-122"/>
                          </a:rPr>
                        </m:ctrlPr>
                      </m:dPr>
                      <m:e>
                        <m:r>
                          <a:rPr lang="en-US" altLang="zh-CN" sz="1800" i="1" kern="100">
                            <a:effectLst/>
                            <a:latin typeface="Cambria Math" panose="02040503050406030204" pitchFamily="18" charset="0"/>
                            <a:ea typeface="宋体" panose="02010600030101010101" pitchFamily="2" charset="-122"/>
                          </a:rPr>
                          <m:t>𝑡</m:t>
                        </m:r>
                      </m:e>
                    </m:d>
                    <m:r>
                      <a:rPr lang="en-US" altLang="zh-CN" sz="1800" i="1" kern="100">
                        <a:effectLst/>
                        <a:latin typeface="Cambria Math" panose="02040503050406030204" pitchFamily="18" charset="0"/>
                        <a:ea typeface="宋体" panose="02010600030101010101" pitchFamily="2" charset="-122"/>
                      </a:rPr>
                      <m:t>,</m:t>
                    </m:r>
                  </m:oMath>
                </a14:m>
                <a:endParaRPr lang="en-US" altLang="zh-CN" sz="1800" i="1" kern="100" dirty="0">
                  <a:effectLst/>
                  <a:latin typeface="Cambria Math" panose="02040503050406030204" pitchFamily="18" charset="0"/>
                  <a:ea typeface="宋体" panose="02010600030101010101" pitchFamily="2" charset="-122"/>
                </a:endParaRPr>
              </a:p>
              <a:p>
                <a:pPr indent="266700" algn="l"/>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𝑗</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𝐽</m:t>
                    </m:r>
                  </m:oMath>
                </a14:m>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rPr>
                  <a:t>或称干扰信号，其波达方向为</a:t>
                </a:r>
                <a14:m>
                  <m:oMath xmlns:m="http://schemas.openxmlformats.org/officeDocument/2006/math">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𝑗</m:t>
                            </m:r>
                          </m:sub>
                        </m:sSub>
                      </m:sub>
                    </m:sSub>
                  </m:oMath>
                </a14:m>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a:t>
                </a:r>
                <a:r>
                  <a:rPr lang="zh-CN" altLang="zh-CN" sz="1800" kern="100" dirty="0">
                    <a:effectLst/>
                    <a:latin typeface="Calibri" panose="020F0502020204030204" pitchFamily="34" charset="0"/>
                    <a:ea typeface="宋体" panose="02010600030101010101" pitchFamily="2" charset="-122"/>
                  </a:rPr>
                  <a:t>。则阵列接收信号用矩阵形式表示，则有：</a:t>
                </a:r>
                <a:endParaRPr lang="zh-CN" altLang="zh-CN" sz="1800" kern="100" dirty="0">
                  <a:effectLst/>
                  <a:latin typeface="Times New Roman" panose="02020603050405020304" pitchFamily="18" charset="0"/>
                  <a:ea typeface="宋体" panose="02010600030101010101" pitchFamily="2" charset="-122"/>
                </a:endParaRPr>
              </a:p>
              <a:p>
                <a:pPr indent="533400" algn="l"/>
                <a14:m>
                  <m:oMathPara xmlns:m="http://schemas.openxmlformats.org/officeDocument/2006/math">
                    <m:oMathParaPr>
                      <m:jc m:val="centerGroup"/>
                    </m:oMathParaPr>
                    <m:oMath xmlns:m="http://schemas.openxmlformats.org/officeDocument/2006/math">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2</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m:rPr>
                                      <m:sty m:val="p"/>
                                    </m:rPr>
                                    <a:rPr lang="en-US" altLang="zh-CN" i="1" kern="100">
                                      <a:latin typeface="Cambria Math" panose="02040503050406030204" pitchFamily="18" charset="0"/>
                                      <a:ea typeface="宋体" panose="02010600030101010101" pitchFamily="2" charset="-122"/>
                                    </a:rPr>
                                    <m:t>M</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qAr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𝑎</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r>
                            <a:rPr lang="en-US" altLang="zh-CN" sz="1800" i="1" kern="100">
                              <a:effectLst/>
                              <a:latin typeface="Cambria Math" panose="02040503050406030204" pitchFamily="18" charset="0"/>
                              <a:ea typeface="宋体" panose="02010600030101010101" pitchFamily="2" charset="-122"/>
                            </a:rPr>
                            <m:t>𝑑</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𝑎</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1</m:t>
                              </m:r>
                            </m:sub>
                          </m:sSub>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𝑎</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𝜃</m:t>
                          </m:r>
                        </m:e>
                        <m:sub>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𝑗</m:t>
                              </m:r>
                            </m:sub>
                          </m:sSub>
                        </m:sub>
                      </m:sSub>
                      <m:r>
                        <a:rPr lang="en-US" altLang="zh-CN" sz="1800" i="1"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r>
                                <a:rPr lang="en-US" altLang="zh-CN" sz="1800" i="1" kern="100">
                                  <a:effectLst/>
                                  <a:latin typeface="Cambria Math" panose="02040503050406030204" pitchFamily="18" charset="0"/>
                                  <a:ea typeface="宋体" panose="02010600030101010101" pitchFamily="2" charset="-122"/>
                                </a:rPr>
                                <m:t>𝑠</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1</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
                              <m:r>
                                <a:rPr lang="en-US" altLang="zh-CN" sz="1800" i="1"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𝑖</m:t>
                                  </m:r>
                                </m:e>
                                <m:sub>
                                  <m:r>
                                    <a:rPr lang="en-US" altLang="zh-CN" sz="1800" i="1" kern="100">
                                      <a:effectLst/>
                                      <a:latin typeface="Cambria Math" panose="02040503050406030204" pitchFamily="18" charset="0"/>
                                      <a:ea typeface="宋体" panose="02010600030101010101" pitchFamily="2" charset="-122"/>
                                    </a:rPr>
                                    <m:t>𝐽</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eqArr>
                        </m:e>
                      </m:d>
                      <m:r>
                        <a:rPr lang="en-US" altLang="zh-CN" sz="1800" i="1" kern="100">
                          <a:effectLst/>
                          <a:latin typeface="Cambria Math" panose="02040503050406030204" pitchFamily="18" charset="0"/>
                          <a:ea typeface="宋体" panose="02010600030101010101" pitchFamily="2" charset="-122"/>
                        </a:rPr>
                        <m:t>+</m:t>
                      </m:r>
                      <m:d>
                        <m:dPr>
                          <m:begChr m:val="["/>
                          <m:endChr m:val="]"/>
                          <m:ctrlPr>
                            <a:rPr lang="zh-CN" altLang="zh-CN" sz="1800" i="1" kern="100">
                              <a:effectLst/>
                              <a:latin typeface="Cambria Math" panose="02040503050406030204" pitchFamily="18" charset="0"/>
                              <a:ea typeface="Cambria Math" panose="02040503050406030204" pitchFamily="18" charset="0"/>
                            </a:rPr>
                          </m:ctrlPr>
                        </m:dPr>
                        <m:e>
                          <m:eqArr>
                            <m:eqArrPr>
                              <m:ctrlPr>
                                <a:rPr lang="zh-CN" altLang="zh-CN" sz="1800" i="1" kern="100">
                                  <a:effectLst/>
                                  <a:latin typeface="Cambria Math" panose="02040503050406030204" pitchFamily="18" charset="0"/>
                                  <a:ea typeface="Cambria Math" panose="02040503050406030204" pitchFamily="18" charset="0"/>
                                </a:rPr>
                              </m:ctrlPr>
                            </m:eqArrPr>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a:rPr lang="en-US" altLang="zh-CN" sz="1800" kern="100">
                                      <a:effectLst/>
                                      <a:latin typeface="Cambria Math" panose="02040503050406030204" pitchFamily="18" charset="0"/>
                                      <a:ea typeface="宋体" panose="02010600030101010101" pitchFamily="2" charset="-122"/>
                                    </a:rPr>
                                    <m:t>1</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a:rPr lang="en-US" altLang="zh-CN" sz="1800" kern="100">
                                      <a:effectLst/>
                                      <a:latin typeface="Cambria Math" panose="02040503050406030204" pitchFamily="18" charset="0"/>
                                      <a:ea typeface="宋体" panose="02010600030101010101" pitchFamily="2" charset="-122"/>
                                    </a:rPr>
                                    <m:t>2</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
                              <m:r>
                                <a:rPr lang="en-US" altLang="zh-CN" sz="1800" kern="100">
                                  <a:effectLst/>
                                  <a:latin typeface="Cambria Math" panose="02040503050406030204" pitchFamily="18" charset="0"/>
                                  <a:ea typeface="宋体" panose="02010600030101010101" pitchFamily="2" charset="-122"/>
                                </a:rPr>
                                <m:t>...</m:t>
                              </m:r>
                            </m:e>
                            <m:e>
                              <m:sSub>
                                <m:sSubPr>
                                  <m:ctrlPr>
                                    <a:rPr lang="zh-CN" altLang="zh-CN" sz="1800" i="1" kern="100">
                                      <a:effectLst/>
                                      <a:latin typeface="Cambria Math" panose="02040503050406030204" pitchFamily="18" charset="0"/>
                                      <a:ea typeface="Cambria Math" panose="02040503050406030204" pitchFamily="18" charset="0"/>
                                    </a:rPr>
                                  </m:ctrlPr>
                                </m:sSubPr>
                                <m:e>
                                  <m:r>
                                    <m:rPr>
                                      <m:sty m:val="p"/>
                                    </m:rPr>
                                    <a:rPr lang="en-US" altLang="zh-CN" sz="1800" kern="100">
                                      <a:effectLst/>
                                      <a:latin typeface="Cambria Math" panose="02040503050406030204" pitchFamily="18" charset="0"/>
                                      <a:ea typeface="宋体" panose="02010600030101010101" pitchFamily="2" charset="-122"/>
                                    </a:rPr>
                                    <m:t>n</m:t>
                                  </m:r>
                                </m:e>
                                <m:sub>
                                  <m:r>
                                    <m:rPr>
                                      <m:sty m:val="p"/>
                                    </m:rPr>
                                    <a:rPr lang="en-US" altLang="zh-CN" sz="1800" kern="100">
                                      <a:effectLst/>
                                      <a:latin typeface="Cambria Math" panose="02040503050406030204" pitchFamily="18" charset="0"/>
                                      <a:ea typeface="宋体" panose="02010600030101010101" pitchFamily="2" charset="-122"/>
                                    </a:rPr>
                                    <m:t>M</m:t>
                                  </m:r>
                                </m:sub>
                              </m:sSub>
                              <m:r>
                                <a:rPr lang="en-US" altLang="zh-CN" sz="1800" kern="100">
                                  <a:effectLst/>
                                  <a:latin typeface="Cambria Math" panose="02040503050406030204" pitchFamily="18" charset="0"/>
                                  <a:ea typeface="宋体" panose="02010600030101010101" pitchFamily="2" charset="-122"/>
                                </a:rPr>
                                <m:t>(</m:t>
                              </m:r>
                              <m:r>
                                <m:rPr>
                                  <m:sty m:val="p"/>
                                </m:rPr>
                                <a:rPr lang="en-US" altLang="zh-CN" sz="1800" kern="100">
                                  <a:effectLst/>
                                  <a:latin typeface="Cambria Math" panose="02040503050406030204" pitchFamily="18" charset="0"/>
                                  <a:ea typeface="宋体" panose="02010600030101010101" pitchFamily="2" charset="-122"/>
                                </a:rPr>
                                <m:t>t</m:t>
                              </m:r>
                              <m:r>
                                <a:rPr lang="en-US" altLang="zh-CN" sz="1800" kern="100">
                                  <a:effectLst/>
                                  <a:latin typeface="Cambria Math" panose="02040503050406030204" pitchFamily="18" charset="0"/>
                                  <a:ea typeface="宋体" panose="02010600030101010101" pitchFamily="2" charset="-122"/>
                                </a:rPr>
                                <m:t>)</m:t>
                              </m:r>
                            </m:e>
                          </m:eqArr>
                        </m:e>
                      </m:d>
                    </m:oMath>
                  </m:oMathPara>
                </a14:m>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5" name="文本框 4">
                <a:extLst>
                  <a:ext uri="{FF2B5EF4-FFF2-40B4-BE49-F238E27FC236}">
                    <a16:creationId xmlns:a16="http://schemas.microsoft.com/office/drawing/2014/main" id="{13F1757B-290C-1A82-5349-C9D6990519F8}"/>
                  </a:ext>
                </a:extLst>
              </p:cNvPr>
              <p:cNvSpPr txBox="1">
                <a:spLocks noRot="1" noChangeAspect="1" noMove="1" noResize="1" noEditPoints="1" noAdjustHandles="1" noChangeArrowheads="1" noChangeShapeType="1" noTextEdit="1"/>
              </p:cNvSpPr>
              <p:nvPr/>
            </p:nvSpPr>
            <p:spPr>
              <a:xfrm>
                <a:off x="259882" y="125129"/>
                <a:ext cx="11636943" cy="1826141"/>
              </a:xfrm>
              <a:prstGeom prst="rect">
                <a:avLst/>
              </a:prstGeom>
              <a:blipFill>
                <a:blip r:embed="rId4"/>
                <a:stretch>
                  <a:fillRect t="-3010"/>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867E836C-3BCF-1488-25A7-6716555D062E}"/>
              </a:ext>
            </a:extLst>
          </p:cNvPr>
          <p:cNvSpPr txBox="1"/>
          <p:nvPr/>
        </p:nvSpPr>
        <p:spPr>
          <a:xfrm>
            <a:off x="690613" y="2110959"/>
            <a:ext cx="10686448" cy="923330"/>
          </a:xfrm>
          <a:prstGeom prst="rect">
            <a:avLst/>
          </a:prstGeom>
          <a:noFill/>
        </p:spPr>
        <p:txBody>
          <a:bodyPr wrap="square">
            <a:spAutoFit/>
          </a:bodyPr>
          <a:lstStyle/>
          <a:p>
            <a:r>
              <a:rPr lang="zh-CN" altLang="zh-CN" sz="1800" dirty="0">
                <a:effectLst/>
                <a:latin typeface="Calibri" panose="020F0502020204030204" pitchFamily="34" charset="0"/>
                <a:ea typeface="宋体" panose="02010600030101010101" pitchFamily="2" charset="-122"/>
                <a:cs typeface="Times New Roman" panose="02020603050405020304" pitchFamily="18" charset="0"/>
              </a:rPr>
              <a:t>波束形成算法</a:t>
            </a:r>
            <a:r>
              <a:rPr lang="zh-CN" altLang="en-US" dirty="0">
                <a:latin typeface="Calibri" panose="020F0502020204030204" pitchFamily="34" charset="0"/>
                <a:ea typeface="宋体" panose="02010600030101010101" pitchFamily="2" charset="-122"/>
                <a:cs typeface="Times New Roman" panose="02020603050405020304" pitchFamily="18" charset="0"/>
              </a:rPr>
              <a:t>：每个通道用一个复加权系数来调整该通道的幅度和相位。对于不同的权矢量，来自不同方向的电磁波有不同的响应，从而形成不同方向的空间波束，通过调整权系数</a:t>
            </a:r>
            <a:r>
              <a:rPr lang="en-US" altLang="zh-CN" dirty="0">
                <a:latin typeface="Calibri" panose="020F0502020204030204" pitchFamily="34" charset="0"/>
                <a:ea typeface="宋体" panose="02010600030101010101" pitchFamily="2" charset="-122"/>
                <a:cs typeface="Times New Roman" panose="02020603050405020304" pitchFamily="18" charset="0"/>
              </a:rPr>
              <a:t>w</a:t>
            </a:r>
            <a:r>
              <a:rPr lang="zh-CN" altLang="en-US" dirty="0">
                <a:latin typeface="Calibri" panose="020F0502020204030204" pitchFamily="34" charset="0"/>
                <a:ea typeface="宋体" panose="02010600030101010101" pitchFamily="2" charset="-122"/>
                <a:cs typeface="Times New Roman" panose="02020603050405020304" pitchFamily="18" charset="0"/>
              </a:rPr>
              <a:t>，使得天线阵列在某一方向上增益最大，也就指向了某个方向。</a:t>
            </a:r>
            <a:endParaRPr lang="zh-CN" altLang="en-US" dirty="0"/>
          </a:p>
        </p:txBody>
      </p:sp>
      <p:pic>
        <p:nvPicPr>
          <p:cNvPr id="8" name="图片 7">
            <a:extLst>
              <a:ext uri="{FF2B5EF4-FFF2-40B4-BE49-F238E27FC236}">
                <a16:creationId xmlns:a16="http://schemas.microsoft.com/office/drawing/2014/main" id="{4983D20E-BC53-9F2F-416D-F79D6A7F3140}"/>
              </a:ext>
            </a:extLst>
          </p:cNvPr>
          <p:cNvPicPr>
            <a:picLocks noChangeAspect="1"/>
          </p:cNvPicPr>
          <p:nvPr/>
        </p:nvPicPr>
        <p:blipFill>
          <a:blip r:embed="rId5"/>
          <a:stretch>
            <a:fillRect/>
          </a:stretch>
        </p:blipFill>
        <p:spPr>
          <a:xfrm>
            <a:off x="492710" y="3193978"/>
            <a:ext cx="5541127" cy="3582123"/>
          </a:xfrm>
          <a:prstGeom prst="rect">
            <a:avLst/>
          </a:prstGeom>
          <a:noFill/>
          <a:ln>
            <a:noFill/>
          </a:ln>
        </p:spPr>
      </p:pic>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B7EDE436-72D2-08DC-0040-E7DF38862E69}"/>
                  </a:ext>
                </a:extLst>
              </p:cNvPr>
              <p:cNvSpPr txBox="1"/>
              <p:nvPr/>
            </p:nvSpPr>
            <p:spPr>
              <a:xfrm>
                <a:off x="6158165" y="3617489"/>
                <a:ext cx="6097604" cy="1979260"/>
              </a:xfrm>
              <a:prstGeom prst="rect">
                <a:avLst/>
              </a:prstGeom>
              <a:noFill/>
            </p:spPr>
            <p:txBody>
              <a:bodyPr wrap="square">
                <a:spAutoFit/>
              </a:bodyPr>
              <a:lstStyle/>
              <a:p>
                <a:pPr indent="266700" algn="just"/>
                <a:r>
                  <a:rPr lang="en-US" altLang="zh-CN" sz="1800" kern="100" dirty="0">
                    <a:effectLst/>
                    <a:latin typeface="Calibri" panose="020F0502020204030204" pitchFamily="34" charset="0"/>
                    <a:ea typeface="宋体" panose="02010600030101010101" pitchFamily="2" charset="-122"/>
                    <a:cs typeface="Times New Roman" panose="02020603050405020304" pitchFamily="18" charset="0"/>
                  </a:rPr>
                  <a:t>N</a:t>
                </a:r>
                <a:r>
                  <a:rPr lang="zh-CN" altLang="zh-CN" sz="1800" kern="100" dirty="0">
                    <a:effectLst/>
                    <a:latin typeface="Calibri" panose="020F0502020204030204" pitchFamily="34" charset="0"/>
                    <a:ea typeface="宋体" panose="02010600030101010101" pitchFamily="2" charset="-122"/>
                  </a:rPr>
                  <a:t>个快拍的波束形成器输出可以表示为：</a:t>
                </a:r>
                <a:endParaRPr lang="zh-CN" altLang="zh-CN" sz="1800" kern="100" dirty="0">
                  <a:effectLst/>
                  <a:latin typeface="Times New Roman" panose="02020603050405020304" pitchFamily="18" charset="0"/>
                  <a:ea typeface="宋体" panose="02010600030101010101" pitchFamily="2" charset="-122"/>
                </a:endParaRPr>
              </a:p>
              <a:p>
                <a:pPr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𝑦</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𝑡</m:t>
                          </m:r>
                        </m:e>
                      </m:d>
                      <m:r>
                        <a:rPr lang="en-US" altLang="zh-CN" sz="1800" i="1" kern="100">
                          <a:effectLst/>
                          <a:latin typeface="Cambria Math" panose="02040503050406030204" pitchFamily="18" charset="0"/>
                          <a:ea typeface="宋体" panose="02010600030101010101" pitchFamily="2" charset="-122"/>
                        </a:rPr>
                        <m:t>=</m:t>
                      </m:r>
                      <m:nary>
                        <m:naryPr>
                          <m:chr m:val="∑"/>
                          <m:limLoc m:val="undOvr"/>
                          <m:ctrlPr>
                            <a:rPr lang="zh-CN" altLang="zh-CN" sz="1800" i="1" kern="100">
                              <a:effectLst/>
                              <a:latin typeface="Cambria Math" panose="02040503050406030204" pitchFamily="18" charset="0"/>
                              <a:ea typeface="Cambria Math" panose="02040503050406030204" pitchFamily="18" charset="0"/>
                            </a:rPr>
                          </m:ctrlPr>
                        </m:naryPr>
                        <m:sub>
                          <m:r>
                            <a:rPr lang="en-US" altLang="zh-CN" sz="1800" i="1" kern="100">
                              <a:effectLst/>
                              <a:latin typeface="Cambria Math" panose="02040503050406030204" pitchFamily="18" charset="0"/>
                              <a:ea typeface="宋体" panose="02010600030101010101" pitchFamily="2" charset="-122"/>
                            </a:rPr>
                            <m:t>𝑖</m:t>
                          </m:r>
                          <m:r>
                            <a:rPr lang="en-US" altLang="zh-CN" sz="1800" i="1" kern="100">
                              <a:effectLst/>
                              <a:latin typeface="Cambria Math" panose="02040503050406030204" pitchFamily="18" charset="0"/>
                              <a:ea typeface="宋体" panose="02010600030101010101" pitchFamily="2" charset="-122"/>
                            </a:rPr>
                            <m:t>=1</m:t>
                          </m:r>
                        </m:sub>
                        <m:sup>
                          <m:r>
                            <a:rPr lang="en-US" altLang="zh-CN" sz="1800" i="1" kern="100">
                              <a:effectLst/>
                              <a:latin typeface="Cambria Math" panose="02040503050406030204" pitchFamily="18" charset="0"/>
                              <a:ea typeface="宋体" panose="02010600030101010101" pitchFamily="2" charset="-122"/>
                            </a:rPr>
                            <m:t>𝑀</m:t>
                          </m:r>
                        </m:sup>
                        <m:e>
                          <m:sSubSup>
                            <m:sSubSupPr>
                              <m:ctrlPr>
                                <a:rPr lang="zh-CN" altLang="zh-CN" sz="1800" i="1" kern="100">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rPr>
                                <m:t>𝑤</m:t>
                              </m:r>
                            </m:e>
                            <m:sub>
                              <m:r>
                                <a:rPr lang="en-US" altLang="zh-CN" sz="1800" i="1" kern="100">
                                  <a:effectLst/>
                                  <a:latin typeface="Cambria Math" panose="02040503050406030204" pitchFamily="18" charset="0"/>
                                  <a:ea typeface="宋体" panose="02010600030101010101" pitchFamily="2" charset="-122"/>
                                </a:rPr>
                                <m:t>𝑖</m:t>
                              </m:r>
                            </m:sub>
                            <m:sup>
                              <m:r>
                                <a:rPr lang="en-US" altLang="zh-CN" sz="1800" i="1" kern="100">
                                  <a:effectLst/>
                                  <a:latin typeface="Cambria Math" panose="02040503050406030204" pitchFamily="18" charset="0"/>
                                  <a:ea typeface="宋体" panose="02010600030101010101" pitchFamily="2" charset="-122"/>
                                </a:rPr>
                                <m:t>∗</m:t>
                              </m:r>
                            </m:sup>
                          </m:sSubSup>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𝜃</m:t>
                          </m:r>
                          <m:r>
                            <a:rPr lang="en-US" altLang="zh-CN" sz="1800" i="1" kern="100">
                              <a:effectLst/>
                              <a:latin typeface="Cambria Math" panose="02040503050406030204" pitchFamily="18" charset="0"/>
                              <a:ea typeface="宋体" panose="02010600030101010101" pitchFamily="2" charset="-122"/>
                            </a:rPr>
                            <m:t>)</m:t>
                          </m:r>
                          <m:sSub>
                            <m:sSubPr>
                              <m:ctrlPr>
                                <a:rPr lang="zh-CN" altLang="zh-CN" sz="1800" i="1" kern="100">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rPr>
                                <m:t>𝑥</m:t>
                              </m:r>
                            </m:e>
                            <m:sub>
                              <m:r>
                                <a:rPr lang="en-US" altLang="zh-CN" sz="1800" i="1" kern="100">
                                  <a:effectLst/>
                                  <a:latin typeface="Cambria Math" panose="02040503050406030204" pitchFamily="18" charset="0"/>
                                  <a:ea typeface="宋体" panose="02010600030101010101" pitchFamily="2" charset="-122"/>
                                </a:rPr>
                                <m:t>𝑖</m:t>
                              </m:r>
                            </m:sub>
                          </m:sSub>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nary>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𝜃</m:t>
                          </m:r>
                        </m:e>
                      </m:d>
                      <m:r>
                        <a:rPr lang="en-US" altLang="zh-CN" sz="1800" i="1" kern="100">
                          <a:effectLst/>
                          <a:latin typeface="Cambria Math" panose="02040503050406030204" pitchFamily="18" charset="0"/>
                          <a:ea typeface="宋体" panose="02010600030101010101" pitchFamily="2" charset="-122"/>
                        </a:rPr>
                        <m:t>𝑥</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𝑡</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=1,…,</m:t>
                      </m:r>
                      <m:r>
                        <a:rPr lang="en-US" altLang="zh-CN" sz="1800" i="1" kern="100">
                          <a:effectLst/>
                          <a:latin typeface="Cambria Math" panose="02040503050406030204" pitchFamily="18" charset="0"/>
                          <a:ea typeface="宋体" panose="02010600030101010101" pitchFamily="2" charset="-122"/>
                        </a:rPr>
                        <m:t>𝑁</m:t>
                      </m:r>
                      <m:r>
                        <a:rPr lang="en-US" altLang="zh-CN" sz="1800" i="1" kern="100">
                          <a:effectLst/>
                          <a:latin typeface="Cambria Math" panose="02040503050406030204" pitchFamily="18" charset="0"/>
                          <a:ea typeface="宋体" panose="02010600030101010101" pitchFamily="2" charset="-122"/>
                        </a:rPr>
                        <m:t>)</m:t>
                      </m:r>
                    </m:oMath>
                  </m:oMathPara>
                </a14:m>
                <a:endParaRPr lang="zh-CN" altLang="zh-CN" sz="1800" kern="100" dirty="0">
                  <a:effectLst/>
                  <a:latin typeface="Times New Roman" panose="02020603050405020304" pitchFamily="18" charset="0"/>
                  <a:ea typeface="宋体" panose="02010600030101010101" pitchFamily="2" charset="-122"/>
                </a:endParaRPr>
              </a:p>
              <a:p>
                <a:pPr indent="266700" algn="just"/>
                <a:r>
                  <a:rPr lang="zh-CN" altLang="zh-CN" sz="1800" kern="100" dirty="0">
                    <a:effectLst/>
                    <a:latin typeface="Calibri" panose="020F0502020204030204" pitchFamily="34" charset="0"/>
                    <a:ea typeface="宋体" panose="02010600030101010101" pitchFamily="2" charset="-122"/>
                  </a:rPr>
                  <a:t>其输出的平均功率为：</a:t>
                </a:r>
                <a:endParaRPr lang="zh-CN" altLang="zh-CN" sz="1800" kern="100" dirty="0">
                  <a:effectLst/>
                  <a:latin typeface="Times New Roman" panose="02020603050405020304" pitchFamily="18" charset="0"/>
                  <a:ea typeface="宋体" panose="02010600030101010101" pitchFamily="2" charset="-122"/>
                </a:endParaRPr>
              </a:p>
              <a:p>
                <a:pPr indent="266700" algn="just"/>
                <a14:m>
                  <m:oMathPara xmlns:m="http://schemas.openxmlformats.org/officeDocument/2006/math">
                    <m:oMathParaPr>
                      <m:jc m:val="centerGroup"/>
                    </m:oMathParaPr>
                    <m:oMath xmlns:m="http://schemas.openxmlformats.org/officeDocument/2006/math">
                      <m:r>
                        <a:rPr lang="en-US" altLang="zh-CN" sz="1800" i="1" kern="100">
                          <a:effectLst/>
                          <a:latin typeface="Cambria Math" panose="02040503050406030204" pitchFamily="18" charset="0"/>
                          <a:ea typeface="宋体" panose="02010600030101010101" pitchFamily="2" charset="-122"/>
                        </a:rPr>
                        <m:t>               </m:t>
                      </m:r>
                      <m:r>
                        <a:rPr lang="en-US" altLang="zh-CN" sz="1800" i="1" kern="100">
                          <a:effectLst/>
                          <a:latin typeface="Cambria Math" panose="02040503050406030204" pitchFamily="18" charset="0"/>
                          <a:ea typeface="宋体" panose="02010600030101010101" pitchFamily="2" charset="-122"/>
                        </a:rPr>
                        <m:t>𝑃</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𝑤</m:t>
                          </m:r>
                        </m:e>
                      </m:d>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𝐸</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𝑦</m:t>
                          </m:r>
                          <m:r>
                            <a:rPr lang="en-US" altLang="zh-CN" sz="1800" i="1" kern="100">
                              <a:effectLst/>
                              <a:latin typeface="Cambria Math" panose="02040503050406030204" pitchFamily="18" charset="0"/>
                              <a:ea typeface="宋体" panose="02010600030101010101" pitchFamily="2" charset="-122"/>
                            </a:rPr>
                            <m:t>(</m:t>
                          </m:r>
                          <m:r>
                            <a:rPr lang="en-US" altLang="zh-CN" sz="1800" i="1" kern="100">
                              <a:effectLst/>
                              <a:latin typeface="Cambria Math" panose="02040503050406030204" pitchFamily="18" charset="0"/>
                              <a:ea typeface="宋体" panose="02010600030101010101" pitchFamily="2" charset="-122"/>
                            </a:rPr>
                            <m:t>𝑡</m:t>
                          </m:r>
                          <m:r>
                            <a:rPr lang="en-US" altLang="zh-CN" sz="1800" i="1" kern="100">
                              <a:effectLst/>
                              <a:latin typeface="Cambria Math" panose="02040503050406030204" pitchFamily="18" charset="0"/>
                              <a:ea typeface="宋体" panose="02010600030101010101" pitchFamily="2" charset="-122"/>
                            </a:rPr>
                            <m:t>)|</m:t>
                          </m:r>
                        </m:e>
                        <m:sup>
                          <m:r>
                            <a:rPr lang="en-US" altLang="zh-CN" sz="1800" i="1" kern="100">
                              <a:effectLst/>
                              <a:latin typeface="Cambria Math" panose="02040503050406030204" pitchFamily="18" charset="0"/>
                              <a:ea typeface="宋体" panose="02010600030101010101" pitchFamily="2" charset="-122"/>
                            </a:rPr>
                            <m:t>2</m:t>
                          </m:r>
                        </m:sup>
                      </m:sSup>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𝐸</m:t>
                      </m:r>
                      <m:d>
                        <m:dPr>
                          <m:begChr m:val="{"/>
                          <m:endChr m:val="}"/>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𝑥</m:t>
                          </m:r>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𝑡</m:t>
                              </m:r>
                            </m:e>
                          </m:d>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𝑥</m:t>
                              </m:r>
                            </m:e>
                            <m:sup>
                              <m:r>
                                <a:rPr lang="en-US" altLang="zh-CN" sz="1800" i="1" kern="100">
                                  <a:effectLst/>
                                  <a:latin typeface="Cambria Math" panose="02040503050406030204" pitchFamily="18" charset="0"/>
                                  <a:ea typeface="宋体" panose="02010600030101010101" pitchFamily="2" charset="-122"/>
                                </a:rPr>
                                <m:t>𝐻</m:t>
                              </m:r>
                            </m:sup>
                          </m:sSup>
                          <m:d>
                            <m:dPr>
                              <m:ctrlPr>
                                <a:rPr lang="zh-CN" altLang="zh-CN" sz="1800" i="1" kern="100">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rPr>
                                <m:t>𝑡</m:t>
                              </m:r>
                            </m:e>
                          </m:d>
                        </m:e>
                      </m:d>
                      <m:r>
                        <a:rPr lang="en-US" altLang="zh-CN" sz="1800" i="1" kern="100">
                          <a:effectLst/>
                          <a:latin typeface="Cambria Math" panose="02040503050406030204" pitchFamily="18" charset="0"/>
                          <a:ea typeface="宋体" panose="02010600030101010101" pitchFamily="2" charset="-122"/>
                        </a:rPr>
                        <m:t>𝑤</m:t>
                      </m:r>
                      <m:r>
                        <a:rPr lang="en-US" altLang="zh-CN" sz="1800" i="1" kern="100">
                          <a:effectLst/>
                          <a:latin typeface="Cambria Math" panose="02040503050406030204" pitchFamily="18" charset="0"/>
                          <a:ea typeface="宋体" panose="02010600030101010101" pitchFamily="2" charset="-122"/>
                        </a:rPr>
                        <m:t>=</m:t>
                      </m:r>
                      <m:sSup>
                        <m:sSupPr>
                          <m:ctrlPr>
                            <a:rPr lang="zh-CN" altLang="zh-CN" sz="1800" i="1" kern="100">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rPr>
                            <m:t>𝑤</m:t>
                          </m:r>
                        </m:e>
                        <m:sup>
                          <m:r>
                            <a:rPr lang="en-US" altLang="zh-CN" sz="1800" i="1" kern="100">
                              <a:effectLst/>
                              <a:latin typeface="Cambria Math" panose="02040503050406030204" pitchFamily="18" charset="0"/>
                              <a:ea typeface="宋体" panose="02010600030101010101" pitchFamily="2" charset="-122"/>
                            </a:rPr>
                            <m:t>𝐻</m:t>
                          </m:r>
                        </m:sup>
                      </m:sSup>
                      <m:r>
                        <a:rPr lang="en-US" altLang="zh-CN" sz="1800" i="1" kern="100">
                          <a:effectLst/>
                          <a:latin typeface="Cambria Math" panose="02040503050406030204" pitchFamily="18" charset="0"/>
                          <a:ea typeface="宋体" panose="02010600030101010101" pitchFamily="2" charset="-122"/>
                        </a:rPr>
                        <m:t>𝑅𝑤</m:t>
                      </m:r>
                    </m:oMath>
                  </m:oMathPara>
                </a14:m>
                <a:endParaRPr lang="zh-CN" altLang="zh-CN" sz="1800" kern="100" dirty="0">
                  <a:effectLst/>
                  <a:latin typeface="Times New Roman" panose="02020603050405020304" pitchFamily="18" charset="0"/>
                  <a:ea typeface="宋体" panose="02010600030101010101" pitchFamily="2" charset="-122"/>
                </a:endParaRPr>
              </a:p>
              <a:p>
                <a:pPr algn="just"/>
                <a:r>
                  <a:rPr lang="zh-CN" altLang="zh-CN" sz="1800" kern="100" dirty="0">
                    <a:effectLst/>
                    <a:latin typeface="Calibri" panose="020F0502020204030204" pitchFamily="34" charset="0"/>
                    <a:ea typeface="宋体" panose="02010600030101010101" pitchFamily="2" charset="-122"/>
                  </a:rPr>
                  <a:t>其中</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rPr>
                      <m:t>𝑅</m:t>
                    </m:r>
                  </m:oMath>
                </a14:m>
                <a:r>
                  <a:rPr lang="zh-CN" altLang="zh-CN" sz="1800" kern="100" dirty="0">
                    <a:effectLst/>
                    <a:latin typeface="Calibri" panose="020F0502020204030204" pitchFamily="34" charset="0"/>
                    <a:ea typeface="宋体" panose="02010600030101010101" pitchFamily="2" charset="-122"/>
                  </a:rPr>
                  <a:t>为阵列输出的协方差矩阵。</a:t>
                </a:r>
                <a:endParaRPr lang="zh-CN" altLang="zh-CN" sz="1800" kern="100" dirty="0">
                  <a:effectLst/>
                  <a:latin typeface="Times New Roman" panose="02020603050405020304" pitchFamily="18" charset="0"/>
                  <a:ea typeface="宋体" panose="02010600030101010101" pitchFamily="2" charset="-122"/>
                </a:endParaRPr>
              </a:p>
            </p:txBody>
          </p:sp>
        </mc:Choice>
        <mc:Fallback xmlns="">
          <p:sp>
            <p:nvSpPr>
              <p:cNvPr id="10" name="文本框 9">
                <a:extLst>
                  <a:ext uri="{FF2B5EF4-FFF2-40B4-BE49-F238E27FC236}">
                    <a16:creationId xmlns:a16="http://schemas.microsoft.com/office/drawing/2014/main" id="{B7EDE436-72D2-08DC-0040-E7DF38862E69}"/>
                  </a:ext>
                </a:extLst>
              </p:cNvPr>
              <p:cNvSpPr txBox="1">
                <a:spLocks noRot="1" noChangeAspect="1" noMove="1" noResize="1" noEditPoints="1" noAdjustHandles="1" noChangeArrowheads="1" noChangeShapeType="1" noTextEdit="1"/>
              </p:cNvSpPr>
              <p:nvPr/>
            </p:nvSpPr>
            <p:spPr>
              <a:xfrm>
                <a:off x="6158165" y="3617489"/>
                <a:ext cx="6097604" cy="1979260"/>
              </a:xfrm>
              <a:prstGeom prst="rect">
                <a:avLst/>
              </a:prstGeom>
              <a:blipFill>
                <a:blip r:embed="rId6"/>
                <a:stretch>
                  <a:fillRect l="-800" t="-2462" b="-3077"/>
                </a:stretch>
              </a:blipFill>
            </p:spPr>
            <p:txBody>
              <a:bodyPr/>
              <a:lstStyle/>
              <a:p>
                <a:r>
                  <a:rPr lang="zh-CN" altLang="en-US">
                    <a:noFill/>
                  </a:rPr>
                  <a:t> </a:t>
                </a:r>
              </a:p>
            </p:txBody>
          </p:sp>
        </mc:Fallback>
      </mc:AlternateContent>
      <p:pic>
        <p:nvPicPr>
          <p:cNvPr id="3" name="音频 2">
            <a:hlinkClick r:id="" action="ppaction://media"/>
            <a:extLst>
              <a:ext uri="{FF2B5EF4-FFF2-40B4-BE49-F238E27FC236}">
                <a16:creationId xmlns:a16="http://schemas.microsoft.com/office/drawing/2014/main" id="{F0E127E8-E623-194F-8FAE-21B98CF9CDC6}"/>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569700" y="6235700"/>
            <a:ext cx="406400" cy="406400"/>
          </a:xfrm>
          <a:prstGeom prst="rect">
            <a:avLst/>
          </a:prstGeom>
        </p:spPr>
      </p:pic>
    </p:spTree>
    <p:extLst>
      <p:ext uri="{BB962C8B-B14F-4D97-AF65-F5344CB8AC3E}">
        <p14:creationId xmlns:p14="http://schemas.microsoft.com/office/powerpoint/2010/main" val="3824286576"/>
      </p:ext>
    </p:extLst>
  </p:cSld>
  <p:clrMapOvr>
    <a:masterClrMapping/>
  </p:clrMapOvr>
  <mc:AlternateContent xmlns:mc="http://schemas.openxmlformats.org/markup-compatibility/2006" xmlns:p14="http://schemas.microsoft.com/office/powerpoint/2010/main">
    <mc:Choice Requires="p14">
      <p:transition spd="slow" p14:dur="2000" advTm="220636"/>
    </mc:Choice>
    <mc:Fallback xmlns="">
      <p:transition spd="slow" advTm="2206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1821</Words>
  <Application>Microsoft Office PowerPoint</Application>
  <PresentationFormat>宽屏</PresentationFormat>
  <Paragraphs>118</Paragraphs>
  <Slides>18</Slides>
  <Notes>0</Notes>
  <HiddenSlides>0</HiddenSlides>
  <MMClips>13</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7" baseType="lpstr">
      <vt:lpstr>Microsoft YaHei UI</vt:lpstr>
      <vt:lpstr>等线</vt:lpstr>
      <vt:lpstr>等线 Light</vt:lpstr>
      <vt:lpstr>Arial</vt:lpstr>
      <vt:lpstr>Calibri</vt:lpstr>
      <vt:lpstr>Cambria Math</vt:lpstr>
      <vt:lpstr>Times New Roman</vt:lpstr>
      <vt:lpstr>Office 主题​​</vt:lpstr>
      <vt:lpstr>PBrush</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LYF</dc:creator>
  <cp:lastModifiedBy>webuser</cp:lastModifiedBy>
  <cp:revision>3</cp:revision>
  <dcterms:created xsi:type="dcterms:W3CDTF">2022-12-22T01:25:55Z</dcterms:created>
  <dcterms:modified xsi:type="dcterms:W3CDTF">2023-12-21T03:56:53Z</dcterms:modified>
</cp:coreProperties>
</file>